
<file path=[Content_Types].xml><?xml version="1.0" encoding="utf-8"?>
<Types xmlns="http://schemas.openxmlformats.org/package/2006/content-types">
  <Default Extension="emf" ContentType="image/x-emf"/>
  <Default Extension="m4a" ContentType="audi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56" r:id="rId2"/>
    <p:sldId id="257" r:id="rId3"/>
    <p:sldId id="258" r:id="rId4"/>
    <p:sldId id="259" r:id="rId5"/>
    <p:sldId id="567" r:id="rId6"/>
    <p:sldId id="569" r:id="rId7"/>
    <p:sldId id="570" r:id="rId8"/>
    <p:sldId id="571" r:id="rId9"/>
    <p:sldId id="572" r:id="rId10"/>
    <p:sldId id="573" r:id="rId11"/>
    <p:sldId id="574" r:id="rId12"/>
    <p:sldId id="575" r:id="rId13"/>
    <p:sldId id="576" r:id="rId14"/>
    <p:sldId id="577" r:id="rId15"/>
    <p:sldId id="583" r:id="rId16"/>
    <p:sldId id="578" r:id="rId17"/>
    <p:sldId id="579" r:id="rId18"/>
    <p:sldId id="580" r:id="rId19"/>
    <p:sldId id="581" r:id="rId20"/>
    <p:sldId id="582" r:id="rId21"/>
    <p:sldId id="584" r:id="rId22"/>
    <p:sldId id="520" r:id="rId23"/>
    <p:sldId id="273" r:id="rId24"/>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007E"/>
    <a:srgbClr val="EDBCD9"/>
    <a:srgbClr val="EE73AA"/>
    <a:srgbClr val="F9B002"/>
    <a:srgbClr val="FFFFFF"/>
    <a:srgbClr val="A9102A"/>
    <a:srgbClr val="F6989D"/>
    <a:srgbClr val="C00000"/>
    <a:srgbClr val="0B773F"/>
    <a:srgbClr val="DD283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Twinkl Thin"/>
          <a:ea typeface="Twinkl Thin"/>
          <a:cs typeface="Twinkl Thin"/>
        </a:font>
        <a:srgbClr val="1C1C1C"/>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4CDDB"/>
          </a:solidFill>
        </a:fill>
      </a:tcStyle>
    </a:wholeTbl>
    <a:band2H>
      <a:tcTxStyle/>
      <a:tcStyle>
        <a:tcBdr/>
        <a:fill>
          <a:solidFill>
            <a:srgbClr val="FAE8EE"/>
          </a:solidFill>
        </a:fill>
      </a:tcStyle>
    </a:band2H>
    <a:firstCol>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Twinkl Thin"/>
          <a:ea typeface="Twinkl Thin"/>
          <a:cs typeface="Twinkl Thin"/>
        </a:font>
        <a:srgbClr val="1C1C1C"/>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5EBCC"/>
          </a:solidFill>
        </a:fill>
      </a:tcStyle>
    </a:wholeTbl>
    <a:band2H>
      <a:tcTxStyle/>
      <a:tcStyle>
        <a:tcBdr/>
        <a:fill>
          <a:solidFill>
            <a:srgbClr val="FAF5E7"/>
          </a:solidFill>
        </a:fill>
      </a:tcStyle>
    </a:band2H>
    <a:firstCol>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Twinkl Thin"/>
          <a:ea typeface="Twinkl Thin"/>
          <a:cs typeface="Twinkl Thin"/>
        </a:font>
        <a:srgbClr val="1C1C1C"/>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CCFE8"/>
          </a:solidFill>
        </a:fill>
      </a:tcStyle>
    </a:wholeTbl>
    <a:band2H>
      <a:tcTxStyle/>
      <a:tcStyle>
        <a:tcBdr/>
        <a:fill>
          <a:solidFill>
            <a:srgbClr val="EEE8F4"/>
          </a:solidFill>
        </a:fill>
      </a:tcStyle>
    </a:band2H>
    <a:firstCol>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Twinkl Thin"/>
          <a:ea typeface="Twinkl Thin"/>
          <a:cs typeface="Twinkl Thin"/>
        </a:font>
        <a:srgbClr val="1C1C1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7E7"/>
          </a:solidFill>
        </a:fill>
      </a:tcStyle>
    </a:wholeTbl>
    <a:band2H>
      <a:tcTxStyle/>
      <a:tcStyle>
        <a:tcBdr/>
        <a:fill>
          <a:solidFill>
            <a:srgbClr val="FFFFFF"/>
          </a:solidFill>
        </a:fill>
      </a:tcStyle>
    </a:band2H>
    <a:firstCol>
      <a:tcTxStyle b="on" i="off">
        <a:font>
          <a:latin typeface="Twinkl"/>
          <a:ea typeface="Twinkl"/>
          <a:cs typeface="Twink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Twinkl"/>
          <a:ea typeface="Twinkl"/>
          <a:cs typeface="Twinkl"/>
        </a:font>
        <a:srgbClr val="1C1C1C"/>
      </a:tcTxStyle>
      <a:tcStyle>
        <a:tcBdr>
          <a:left>
            <a:ln w="12700" cap="flat">
              <a:noFill/>
              <a:miter lim="400000"/>
            </a:ln>
          </a:left>
          <a:right>
            <a:ln w="12700" cap="flat">
              <a:noFill/>
              <a:miter lim="400000"/>
            </a:ln>
          </a:right>
          <a:top>
            <a:ln w="50800" cap="flat">
              <a:solidFill>
                <a:srgbClr val="1C1C1C"/>
              </a:solidFill>
              <a:prstDash val="solid"/>
              <a:round/>
            </a:ln>
          </a:top>
          <a:bottom>
            <a:ln w="25400" cap="flat">
              <a:solidFill>
                <a:srgbClr val="1C1C1C"/>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Twinkl"/>
          <a:ea typeface="Twinkl"/>
          <a:cs typeface="Twinkl"/>
        </a:font>
        <a:srgbClr val="FFFFFF"/>
      </a:tcTxStyle>
      <a:tcStyle>
        <a:tcBdr>
          <a:left>
            <a:ln w="12700" cap="flat">
              <a:noFill/>
              <a:miter lim="400000"/>
            </a:ln>
          </a:left>
          <a:right>
            <a:ln w="12700" cap="flat">
              <a:noFill/>
              <a:miter lim="400000"/>
            </a:ln>
          </a:right>
          <a:top>
            <a:ln w="25400" cap="flat">
              <a:solidFill>
                <a:srgbClr val="1C1C1C"/>
              </a:solidFill>
              <a:prstDash val="solid"/>
              <a:round/>
            </a:ln>
          </a:top>
          <a:bottom>
            <a:ln w="25400" cap="flat">
              <a:solidFill>
                <a:srgbClr val="1C1C1C"/>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Twinkl Thin"/>
          <a:ea typeface="Twinkl Thin"/>
          <a:cs typeface="Twinkl Thin"/>
        </a:font>
        <a:srgbClr val="1C1C1C"/>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C1C1C"/>
          </a:solidFill>
        </a:fill>
      </a:tcStyle>
    </a:firstCol>
    <a:la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C1C1C"/>
          </a:solidFill>
        </a:fill>
      </a:tcStyle>
    </a:lastRow>
    <a:firstRow>
      <a:tcTxStyle b="on" i="off">
        <a:font>
          <a:latin typeface="Twinkl"/>
          <a:ea typeface="Twinkl"/>
          <a:cs typeface="Twink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C1C1C"/>
          </a:solidFill>
        </a:fill>
      </a:tcStyle>
    </a:firstRow>
  </a:tblStyle>
  <a:tblStyle styleId="{2708684C-4D16-4618-839F-0558EEFCDFE6}" styleName="">
    <a:tblBg/>
    <a:wholeTbl>
      <a:tcTxStyle b="off" i="off">
        <a:font>
          <a:latin typeface="Twinkl Thin"/>
          <a:ea typeface="Twinkl Thin"/>
          <a:cs typeface="Twinkl Thin"/>
        </a:font>
        <a:srgbClr val="1C1C1C"/>
      </a:tcTxStyle>
      <a:tcStyle>
        <a:tcBdr>
          <a:left>
            <a:ln w="12700" cap="flat">
              <a:solidFill>
                <a:srgbClr val="1C1C1C"/>
              </a:solidFill>
              <a:prstDash val="solid"/>
              <a:round/>
            </a:ln>
          </a:left>
          <a:right>
            <a:ln w="12700" cap="flat">
              <a:solidFill>
                <a:srgbClr val="1C1C1C"/>
              </a:solidFill>
              <a:prstDash val="solid"/>
              <a:round/>
            </a:ln>
          </a:right>
          <a:top>
            <a:ln w="12700" cap="flat">
              <a:solidFill>
                <a:srgbClr val="1C1C1C"/>
              </a:solidFill>
              <a:prstDash val="solid"/>
              <a:round/>
            </a:ln>
          </a:top>
          <a:bottom>
            <a:ln w="12700" cap="flat">
              <a:solidFill>
                <a:srgbClr val="1C1C1C"/>
              </a:solidFill>
              <a:prstDash val="solid"/>
              <a:round/>
            </a:ln>
          </a:bottom>
          <a:insideH>
            <a:ln w="12700" cap="flat">
              <a:solidFill>
                <a:srgbClr val="1C1C1C"/>
              </a:solidFill>
              <a:prstDash val="solid"/>
              <a:round/>
            </a:ln>
          </a:insideH>
          <a:insideV>
            <a:ln w="12700" cap="flat">
              <a:solidFill>
                <a:srgbClr val="1C1C1C"/>
              </a:solidFill>
              <a:prstDash val="solid"/>
              <a:round/>
            </a:ln>
          </a:insideV>
        </a:tcBdr>
        <a:fill>
          <a:solidFill>
            <a:srgbClr val="1C1C1C">
              <a:alpha val="20000"/>
            </a:srgbClr>
          </a:solidFill>
        </a:fill>
      </a:tcStyle>
    </a:wholeTbl>
    <a:band2H>
      <a:tcTxStyle/>
      <a:tcStyle>
        <a:tcBdr/>
        <a:fill>
          <a:solidFill>
            <a:srgbClr val="FFFFFF"/>
          </a:solidFill>
        </a:fill>
      </a:tcStyle>
    </a:band2H>
    <a:firstCol>
      <a:tcTxStyle b="on" i="off">
        <a:font>
          <a:latin typeface="Twinkl"/>
          <a:ea typeface="Twinkl"/>
          <a:cs typeface="Twinkl"/>
        </a:font>
        <a:srgbClr val="1C1C1C"/>
      </a:tcTxStyle>
      <a:tcStyle>
        <a:tcBdr>
          <a:left>
            <a:ln w="12700" cap="flat">
              <a:solidFill>
                <a:srgbClr val="1C1C1C"/>
              </a:solidFill>
              <a:prstDash val="solid"/>
              <a:round/>
            </a:ln>
          </a:left>
          <a:right>
            <a:ln w="12700" cap="flat">
              <a:solidFill>
                <a:srgbClr val="1C1C1C"/>
              </a:solidFill>
              <a:prstDash val="solid"/>
              <a:round/>
            </a:ln>
          </a:right>
          <a:top>
            <a:ln w="12700" cap="flat">
              <a:solidFill>
                <a:srgbClr val="1C1C1C"/>
              </a:solidFill>
              <a:prstDash val="solid"/>
              <a:round/>
            </a:ln>
          </a:top>
          <a:bottom>
            <a:ln w="12700" cap="flat">
              <a:solidFill>
                <a:srgbClr val="1C1C1C"/>
              </a:solidFill>
              <a:prstDash val="solid"/>
              <a:round/>
            </a:ln>
          </a:bottom>
          <a:insideH>
            <a:ln w="12700" cap="flat">
              <a:solidFill>
                <a:srgbClr val="1C1C1C"/>
              </a:solidFill>
              <a:prstDash val="solid"/>
              <a:round/>
            </a:ln>
          </a:insideH>
          <a:insideV>
            <a:ln w="12700" cap="flat">
              <a:solidFill>
                <a:srgbClr val="1C1C1C"/>
              </a:solidFill>
              <a:prstDash val="solid"/>
              <a:round/>
            </a:ln>
          </a:insideV>
        </a:tcBdr>
        <a:fill>
          <a:solidFill>
            <a:srgbClr val="1C1C1C">
              <a:alpha val="20000"/>
            </a:srgbClr>
          </a:solidFill>
        </a:fill>
      </a:tcStyle>
    </a:firstCol>
    <a:lastRow>
      <a:tcTxStyle b="on" i="off">
        <a:font>
          <a:latin typeface="Twinkl"/>
          <a:ea typeface="Twinkl"/>
          <a:cs typeface="Twinkl"/>
        </a:font>
        <a:srgbClr val="1C1C1C"/>
      </a:tcTxStyle>
      <a:tcStyle>
        <a:tcBdr>
          <a:left>
            <a:ln w="12700" cap="flat">
              <a:solidFill>
                <a:srgbClr val="1C1C1C"/>
              </a:solidFill>
              <a:prstDash val="solid"/>
              <a:round/>
            </a:ln>
          </a:left>
          <a:right>
            <a:ln w="12700" cap="flat">
              <a:solidFill>
                <a:srgbClr val="1C1C1C"/>
              </a:solidFill>
              <a:prstDash val="solid"/>
              <a:round/>
            </a:ln>
          </a:right>
          <a:top>
            <a:ln w="50800" cap="flat">
              <a:solidFill>
                <a:srgbClr val="1C1C1C"/>
              </a:solidFill>
              <a:prstDash val="solid"/>
              <a:round/>
            </a:ln>
          </a:top>
          <a:bottom>
            <a:ln w="12700" cap="flat">
              <a:solidFill>
                <a:srgbClr val="1C1C1C"/>
              </a:solidFill>
              <a:prstDash val="solid"/>
              <a:round/>
            </a:ln>
          </a:bottom>
          <a:insideH>
            <a:ln w="12700" cap="flat">
              <a:solidFill>
                <a:srgbClr val="1C1C1C"/>
              </a:solidFill>
              <a:prstDash val="solid"/>
              <a:round/>
            </a:ln>
          </a:insideH>
          <a:insideV>
            <a:ln w="12700" cap="flat">
              <a:solidFill>
                <a:srgbClr val="1C1C1C"/>
              </a:solidFill>
              <a:prstDash val="solid"/>
              <a:round/>
            </a:ln>
          </a:insideV>
        </a:tcBdr>
        <a:fill>
          <a:noFill/>
        </a:fill>
      </a:tcStyle>
    </a:lastRow>
    <a:firstRow>
      <a:tcTxStyle b="on" i="off">
        <a:font>
          <a:latin typeface="Twinkl"/>
          <a:ea typeface="Twinkl"/>
          <a:cs typeface="Twinkl"/>
        </a:font>
        <a:srgbClr val="1C1C1C"/>
      </a:tcTxStyle>
      <a:tcStyle>
        <a:tcBdr>
          <a:left>
            <a:ln w="12700" cap="flat">
              <a:solidFill>
                <a:srgbClr val="1C1C1C"/>
              </a:solidFill>
              <a:prstDash val="solid"/>
              <a:round/>
            </a:ln>
          </a:left>
          <a:right>
            <a:ln w="12700" cap="flat">
              <a:solidFill>
                <a:srgbClr val="1C1C1C"/>
              </a:solidFill>
              <a:prstDash val="solid"/>
              <a:round/>
            </a:ln>
          </a:right>
          <a:top>
            <a:ln w="12700" cap="flat">
              <a:solidFill>
                <a:srgbClr val="1C1C1C"/>
              </a:solidFill>
              <a:prstDash val="solid"/>
              <a:round/>
            </a:ln>
          </a:top>
          <a:bottom>
            <a:ln w="25400" cap="flat">
              <a:solidFill>
                <a:srgbClr val="1C1C1C"/>
              </a:solidFill>
              <a:prstDash val="solid"/>
              <a:round/>
            </a:ln>
          </a:bottom>
          <a:insideH>
            <a:ln w="12700" cap="flat">
              <a:solidFill>
                <a:srgbClr val="1C1C1C"/>
              </a:solidFill>
              <a:prstDash val="solid"/>
              <a:round/>
            </a:ln>
          </a:insideH>
          <a:insideV>
            <a:ln w="12700" cap="flat">
              <a:solidFill>
                <a:srgbClr val="1C1C1C"/>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43"/>
    <p:restoredTop sz="94659"/>
  </p:normalViewPr>
  <p:slideViewPr>
    <p:cSldViewPr snapToGrid="0">
      <p:cViewPr varScale="1">
        <p:scale>
          <a:sx n="78" d="100"/>
          <a:sy n="78" d="100"/>
        </p:scale>
        <p:origin x="1747"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1" name="Shape 91"/>
          <p:cNvSpPr>
            <a:spLocks noGrp="1" noRot="1" noChangeAspect="1"/>
          </p:cNvSpPr>
          <p:nvPr>
            <p:ph type="sldImg"/>
          </p:nvPr>
        </p:nvSpPr>
        <p:spPr>
          <a:xfrm>
            <a:off x="1143000" y="685800"/>
            <a:ext cx="4572000" cy="3429000"/>
          </a:xfrm>
          <a:prstGeom prst="rect">
            <a:avLst/>
          </a:prstGeom>
        </p:spPr>
        <p:txBody>
          <a:bodyPr/>
          <a:lstStyle/>
          <a:p>
            <a:endParaRPr/>
          </a:p>
        </p:txBody>
      </p:sp>
      <p:sp>
        <p:nvSpPr>
          <p:cNvPr id="92" name="Shape 9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j-lt"/>
        <a:ea typeface="+mj-ea"/>
        <a:cs typeface="+mj-cs"/>
        <a:sym typeface="Calibri"/>
      </a:defRPr>
    </a:lvl1pPr>
    <a:lvl2pPr indent="228600" latinLnBrk="0">
      <a:spcBef>
        <a:spcPts val="400"/>
      </a:spcBef>
      <a:defRPr sz="1200">
        <a:latin typeface="+mj-lt"/>
        <a:ea typeface="+mj-ea"/>
        <a:cs typeface="+mj-cs"/>
        <a:sym typeface="Calibri"/>
      </a:defRPr>
    </a:lvl2pPr>
    <a:lvl3pPr indent="457200" latinLnBrk="0">
      <a:spcBef>
        <a:spcPts val="400"/>
      </a:spcBef>
      <a:defRPr sz="1200">
        <a:latin typeface="+mj-lt"/>
        <a:ea typeface="+mj-ea"/>
        <a:cs typeface="+mj-cs"/>
        <a:sym typeface="Calibri"/>
      </a:defRPr>
    </a:lvl3pPr>
    <a:lvl4pPr indent="685800" latinLnBrk="0">
      <a:spcBef>
        <a:spcPts val="400"/>
      </a:spcBef>
      <a:defRPr sz="1200">
        <a:latin typeface="+mj-lt"/>
        <a:ea typeface="+mj-ea"/>
        <a:cs typeface="+mj-cs"/>
        <a:sym typeface="Calibri"/>
      </a:defRPr>
    </a:lvl4pPr>
    <a:lvl5pPr indent="914400" latinLnBrk="0">
      <a:spcBef>
        <a:spcPts val="400"/>
      </a:spcBef>
      <a:defRPr sz="1200">
        <a:latin typeface="+mj-lt"/>
        <a:ea typeface="+mj-ea"/>
        <a:cs typeface="+mj-cs"/>
        <a:sym typeface="Calibri"/>
      </a:defRPr>
    </a:lvl5pPr>
    <a:lvl6pPr indent="1143000" latinLnBrk="0">
      <a:spcBef>
        <a:spcPts val="400"/>
      </a:spcBef>
      <a:defRPr sz="1200">
        <a:latin typeface="+mj-lt"/>
        <a:ea typeface="+mj-ea"/>
        <a:cs typeface="+mj-cs"/>
        <a:sym typeface="Calibri"/>
      </a:defRPr>
    </a:lvl6pPr>
    <a:lvl7pPr indent="1371600" latinLnBrk="0">
      <a:spcBef>
        <a:spcPts val="400"/>
      </a:spcBef>
      <a:defRPr sz="1200">
        <a:latin typeface="+mj-lt"/>
        <a:ea typeface="+mj-ea"/>
        <a:cs typeface="+mj-cs"/>
        <a:sym typeface="Calibri"/>
      </a:defRPr>
    </a:lvl7pPr>
    <a:lvl8pPr indent="1600200" latinLnBrk="0">
      <a:spcBef>
        <a:spcPts val="400"/>
      </a:spcBef>
      <a:defRPr sz="1200">
        <a:latin typeface="+mj-lt"/>
        <a:ea typeface="+mj-ea"/>
        <a:cs typeface="+mj-cs"/>
        <a:sym typeface="Calibri"/>
      </a:defRPr>
    </a:lvl8pPr>
    <a:lvl9pPr indent="1828800" latinLnBrk="0">
      <a:spcBef>
        <a:spcPts val="400"/>
      </a:spcBef>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bdac83c649_0_7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2bdac83c649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kids-browse-by-level-esl-resources/browse-by-topic-esl-efl-resources/things-in-the-classroom-in-the-home-browse-by-topic-esl-efl-resources"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s://www.twinkl.co.uk/resources/kids-browse-by-level-esl-resources/browse-by-topic-esl-efl-resources/things-in-the-classroom-in-the-home-browse-by-topic-esl-efl-resources"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hyperlink" Target="https://www.twinkl.co.uk/esl-curriculum-games" TargetMode="External"/><Relationship Id="rId4" Type="http://schemas.openxmlformats.org/officeDocument/2006/relationships/hyperlink" Target="https://www.twinkl.co.uk/resources/esl-resources/esl-curriculum-for-beginners-esl-resources"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D6341CD8-FAD9-D4AA-C69C-2C8A9AC767B2}"/>
              </a:ext>
            </a:extLst>
          </p:cNvPr>
          <p:cNvSpPr/>
          <p:nvPr userDrawn="1"/>
        </p:nvSpPr>
        <p:spPr>
          <a:xfrm>
            <a:off x="0" y="0"/>
            <a:ext cx="1781299" cy="1294411"/>
          </a:xfrm>
          <a:prstGeom prst="rect">
            <a:avLst/>
          </a:prstGeom>
          <a:solidFill>
            <a:srgbClr val="FFFFFF">
              <a:alpha val="0"/>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PT" sz="1800" b="0" i="0" u="none" strike="noStrike" cap="none" spc="0" normalizeH="0" baseline="0">
              <a:ln>
                <a:noFill/>
              </a:ln>
              <a:solidFill>
                <a:srgbClr val="1C1C1C"/>
              </a:solidFill>
              <a:effectLst/>
              <a:uFillTx/>
              <a:latin typeface="Twinkl Thin"/>
              <a:ea typeface="Twinkl Thin"/>
              <a:cs typeface="Twinkl Thin"/>
              <a:sym typeface="Twinkl Thin"/>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C989B09B-EB40-488B-54AC-B7A797550D13}"/>
              </a:ext>
            </a:extLst>
          </p:cNvPr>
          <p:cNvSpPr>
            <a:spLocks noGrp="1"/>
          </p:cNvSpPr>
          <p:nvPr>
            <p:ph type="title"/>
          </p:nvPr>
        </p:nvSpPr>
        <p:spPr>
          <a:xfrm>
            <a:off x="457198" y="438151"/>
            <a:ext cx="8220075" cy="994306"/>
          </a:xfrm>
          <a:prstGeom prst="roundRect">
            <a:avLst/>
          </a:prstGeom>
          <a:solidFill>
            <a:schemeClr val="bg1"/>
          </a:solidFill>
          <a:ln w="28575">
            <a:solidFill>
              <a:srgbClr val="EE73AA"/>
            </a:solidFill>
          </a:ln>
        </p:spPr>
        <p:txBody>
          <a:bodyPr anchor="ctr">
            <a:noAutofit/>
          </a:bodyPr>
          <a:lstStyle>
            <a:lvl1pPr>
              <a:defRPr sz="3600">
                <a:latin typeface="Twinkl" pitchFamily="2" charset="0"/>
              </a:defRPr>
            </a:lvl1pPr>
          </a:lstStyle>
          <a:p>
            <a:r>
              <a:rPr lang="en-GB"/>
              <a:t>Click to edit Master title style</a:t>
            </a:r>
            <a:endParaRPr lang="en-GB" dirty="0"/>
          </a:p>
        </p:txBody>
      </p:sp>
    </p:spTree>
    <p:extLst>
      <p:ext uri="{BB962C8B-B14F-4D97-AF65-F5344CB8AC3E}">
        <p14:creationId xmlns:p14="http://schemas.microsoft.com/office/powerpoint/2010/main" val="1480118727"/>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hlinkClick r:id="rId3"/>
            <a:extLst>
              <a:ext uri="{FF2B5EF4-FFF2-40B4-BE49-F238E27FC236}">
                <a16:creationId xmlns:a16="http://schemas.microsoft.com/office/drawing/2014/main" id="{5EBEA1C6-499E-908C-FE2C-0C9280F86754}"/>
              </a:ext>
            </a:extLst>
          </p:cNvPr>
          <p:cNvSpPr/>
          <p:nvPr userDrawn="1"/>
        </p:nvSpPr>
        <p:spPr>
          <a:xfrm>
            <a:off x="0" y="0"/>
            <a:ext cx="1781299" cy="1294411"/>
          </a:xfrm>
          <a:prstGeom prst="rect">
            <a:avLst/>
          </a:prstGeom>
          <a:solidFill>
            <a:srgbClr val="FFFFFF">
              <a:alpha val="0"/>
            </a:srgbClr>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PT" sz="1800" b="0" i="0" u="none" strike="noStrike" cap="none" spc="0" normalizeH="0" baseline="0">
              <a:ln>
                <a:noFill/>
              </a:ln>
              <a:solidFill>
                <a:srgbClr val="1C1C1C"/>
              </a:solidFill>
              <a:effectLst/>
              <a:uFillTx/>
              <a:latin typeface="Twinkl Thin"/>
              <a:ea typeface="Twinkl Thin"/>
              <a:cs typeface="Twinkl Thin"/>
              <a:sym typeface="Twinkl Thin"/>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4" name="Rounded Rectangle"/>
          <p:cNvSpPr/>
          <p:nvPr/>
        </p:nvSpPr>
        <p:spPr>
          <a:xfrm>
            <a:off x="457200" y="438150"/>
            <a:ext cx="8220075" cy="5957889"/>
          </a:xfrm>
          <a:prstGeom prst="roundRect">
            <a:avLst>
              <a:gd name="adj" fmla="val 2649"/>
            </a:avLst>
          </a:prstGeom>
          <a:solidFill>
            <a:srgbClr val="FFFFFF">
              <a:alpha val="90000"/>
            </a:srgbClr>
          </a:solidFill>
          <a:ln w="28575" cap="rnd">
            <a:solidFill>
              <a:srgbClr val="EE73AA"/>
            </a:solidFill>
            <a:prstDash val="solid"/>
            <a:miter lim="800000"/>
          </a:ln>
          <a:effectLst/>
        </p:spPr>
        <p:txBody>
          <a:bodyPr wrap="square" lIns="45719" tIns="45719" rIns="45719" bIns="45719" numCol="1" anchor="ctr">
            <a:noAutofit/>
          </a:bodyPr>
          <a:lstStyle/>
          <a:p>
            <a:pPr algn="ctr">
              <a:defRPr>
                <a:solidFill>
                  <a:srgbClr val="FFFFFF"/>
                </a:solidFill>
              </a:defRPr>
            </a:pPr>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ESL_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5" name="Google Shape;19;p37"/>
          <p:cNvSpPr/>
          <p:nvPr/>
        </p:nvSpPr>
        <p:spPr>
          <a:xfrm>
            <a:off x="0" y="6251423"/>
            <a:ext cx="9144000" cy="612001"/>
          </a:xfrm>
          <a:prstGeom prst="rect">
            <a:avLst/>
          </a:prstGeom>
          <a:solidFill>
            <a:srgbClr val="E6007E"/>
          </a:solidFill>
          <a:ln w="12700">
            <a:noFill/>
            <a:miter lim="400000"/>
          </a:ln>
        </p:spPr>
        <p:txBody>
          <a:bodyPr lIns="45719" rIns="45719" anchor="ctr"/>
          <a:lstStyle/>
          <a:p>
            <a:pPr algn="ctr">
              <a:defRPr>
                <a:solidFill>
                  <a:srgbClr val="FFFFFF"/>
                </a:solidFill>
                <a:latin typeface="Arial"/>
                <a:ea typeface="Arial"/>
                <a:cs typeface="Arial"/>
                <a:sym typeface="Arial"/>
              </a:defRPr>
            </a:pPr>
            <a:endParaRPr/>
          </a:p>
        </p:txBody>
      </p:sp>
      <p:pic>
        <p:nvPicPr>
          <p:cNvPr id="4" name="Picture 3">
            <a:extLst>
              <a:ext uri="{FF2B5EF4-FFF2-40B4-BE49-F238E27FC236}">
                <a16:creationId xmlns:a16="http://schemas.microsoft.com/office/drawing/2014/main" id="{1E641CF0-76FB-7DB4-3EB8-73B56192BF8F}"/>
              </a:ext>
            </a:extLst>
          </p:cNvPr>
          <p:cNvPicPr>
            <a:picLocks noChangeAspect="1"/>
          </p:cNvPicPr>
          <p:nvPr userDrawn="1"/>
        </p:nvPicPr>
        <p:blipFill>
          <a:blip r:embed="rId3"/>
          <a:stretch>
            <a:fillRect/>
          </a:stretch>
        </p:blipFill>
        <p:spPr>
          <a:xfrm>
            <a:off x="3620065" y="2733222"/>
            <a:ext cx="1849600" cy="1351890"/>
          </a:xfrm>
          <a:prstGeom prst="rect">
            <a:avLst/>
          </a:prstGeom>
        </p:spPr>
      </p:pic>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1" userDrawn="1">
  <p:cSld name="1_Title slide 1">
    <p:spTree>
      <p:nvGrpSpPr>
        <p:cNvPr id="1" name="Shape 35"/>
        <p:cNvGrpSpPr/>
        <p:nvPr/>
      </p:nvGrpSpPr>
      <p:grpSpPr>
        <a:xfrm>
          <a:off x="0" y="0"/>
          <a:ext cx="0" cy="0"/>
          <a:chOff x="0" y="0"/>
          <a:chExt cx="0" cy="0"/>
        </a:xfrm>
      </p:grpSpPr>
      <p:pic>
        <p:nvPicPr>
          <p:cNvPr id="2" name="Picture 1" descr="A colorful face shapes&#10;&#10;Description automatically generated with medium confidence">
            <a:extLst>
              <a:ext uri="{FF2B5EF4-FFF2-40B4-BE49-F238E27FC236}">
                <a16:creationId xmlns:a16="http://schemas.microsoft.com/office/drawing/2014/main" id="{5BB912CB-7958-A42B-E893-7C281333125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 y="0"/>
            <a:ext cx="9144001" cy="6869336"/>
          </a:xfrm>
          <a:prstGeom prst="rect">
            <a:avLst/>
          </a:prstGeom>
        </p:spPr>
      </p:pic>
      <p:pic>
        <p:nvPicPr>
          <p:cNvPr id="3" name="Picture 2" descr="A group of children using a computer&#10;&#10;Description automatically generated">
            <a:extLst>
              <a:ext uri="{FF2B5EF4-FFF2-40B4-BE49-F238E27FC236}">
                <a16:creationId xmlns:a16="http://schemas.microsoft.com/office/drawing/2014/main" id="{63266375-F614-CE73-D11D-773C9B71CF2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3500701"/>
            <a:ext cx="5037867" cy="3357299"/>
          </a:xfrm>
          <a:prstGeom prst="rect">
            <a:avLst/>
          </a:prstGeom>
        </p:spPr>
      </p:pic>
      <p:sp>
        <p:nvSpPr>
          <p:cNvPr id="4" name="TextBox 3">
            <a:extLst>
              <a:ext uri="{FF2B5EF4-FFF2-40B4-BE49-F238E27FC236}">
                <a16:creationId xmlns:a16="http://schemas.microsoft.com/office/drawing/2014/main" id="{0244BC61-AF1F-92F0-6E64-0EF716081E2C}"/>
              </a:ext>
            </a:extLst>
          </p:cNvPr>
          <p:cNvSpPr txBox="1"/>
          <p:nvPr userDrawn="1"/>
        </p:nvSpPr>
        <p:spPr>
          <a:xfrm>
            <a:off x="269543" y="1455801"/>
            <a:ext cx="3946198" cy="1600438"/>
          </a:xfrm>
          <a:prstGeom prst="rect">
            <a:avLst/>
          </a:prstGeom>
          <a:noFill/>
        </p:spPr>
        <p:txBody>
          <a:bodyPr wrap="square" rtlCol="0">
            <a:spAutoFit/>
          </a:bodyPr>
          <a:lstStyle/>
          <a:p>
            <a:r>
              <a:rPr lang="en-GB" sz="1400" dirty="0">
                <a:solidFill>
                  <a:srgbClr val="000000"/>
                </a:solidFill>
                <a:latin typeface="Roboto" panose="02000000000000000000" pitchFamily="2" charset="0"/>
                <a:ea typeface="Roboto" panose="02000000000000000000" pitchFamily="2" charset="0"/>
              </a:rPr>
              <a:t>Confidently teach ESL while saving time with our comprehensive set of learning materials, including ready-made PPT lessons with audio. Whether you require complete lesson plans or seek inspiration for warm-up exercises or additional activities, our Curriculum includes lesson plans tailored for every level.</a:t>
            </a:r>
            <a:endParaRPr lang="en-PT" sz="1400" dirty="0">
              <a:latin typeface="Roboto" panose="02000000000000000000" pitchFamily="2" charset="0"/>
              <a:ea typeface="Roboto" panose="02000000000000000000" pitchFamily="2" charset="0"/>
            </a:endParaRPr>
          </a:p>
        </p:txBody>
      </p:sp>
      <p:sp>
        <p:nvSpPr>
          <p:cNvPr id="5" name="TextBox 4">
            <a:extLst>
              <a:ext uri="{FF2B5EF4-FFF2-40B4-BE49-F238E27FC236}">
                <a16:creationId xmlns:a16="http://schemas.microsoft.com/office/drawing/2014/main" id="{AF5DEDA2-680F-BFA6-F19C-53DFF870AE63}"/>
              </a:ext>
            </a:extLst>
          </p:cNvPr>
          <p:cNvSpPr txBox="1"/>
          <p:nvPr userDrawn="1"/>
        </p:nvSpPr>
        <p:spPr>
          <a:xfrm>
            <a:off x="5654585" y="1459355"/>
            <a:ext cx="2937439" cy="1169551"/>
          </a:xfrm>
          <a:prstGeom prst="rect">
            <a:avLst/>
          </a:prstGeom>
          <a:noFill/>
        </p:spPr>
        <p:txBody>
          <a:bodyPr wrap="square" rtlCol="0">
            <a:spAutoFit/>
          </a:bodyPr>
          <a:lstStyle/>
          <a:p>
            <a:r>
              <a:rPr lang="en-GB" sz="1400" dirty="0">
                <a:solidFill>
                  <a:schemeClr val="bg1"/>
                </a:solidFill>
                <a:latin typeface="Roboto" panose="02000000000000000000" pitchFamily="2" charset="0"/>
                <a:ea typeface="Roboto" panose="02000000000000000000" pitchFamily="2" charset="0"/>
              </a:rPr>
              <a:t>Explore our ESL Curriculum Games App, featuring a variety of interactive vocabulary and grammar games aligned with our curriculum lessons.</a:t>
            </a:r>
            <a:endParaRPr lang="en-PT" sz="1400" dirty="0">
              <a:solidFill>
                <a:schemeClr val="bg1"/>
              </a:solidFill>
              <a:latin typeface="Roboto" panose="02000000000000000000" pitchFamily="2" charset="0"/>
              <a:ea typeface="Roboto" panose="02000000000000000000" pitchFamily="2" charset="0"/>
            </a:endParaRPr>
          </a:p>
        </p:txBody>
      </p:sp>
      <p:sp>
        <p:nvSpPr>
          <p:cNvPr id="6" name="Google Shape;277;p27">
            <a:hlinkClick r:id="rId4"/>
            <a:extLst>
              <a:ext uri="{FF2B5EF4-FFF2-40B4-BE49-F238E27FC236}">
                <a16:creationId xmlns:a16="http://schemas.microsoft.com/office/drawing/2014/main" id="{36D0FB16-0A82-7D68-5348-A271A664E64F}"/>
              </a:ext>
            </a:extLst>
          </p:cNvPr>
          <p:cNvSpPr/>
          <p:nvPr userDrawn="1"/>
        </p:nvSpPr>
        <p:spPr>
          <a:xfrm>
            <a:off x="302701" y="3083644"/>
            <a:ext cx="3485527" cy="417057"/>
          </a:xfrm>
          <a:prstGeom prst="roundRect">
            <a:avLst>
              <a:gd name="adj" fmla="val 16667"/>
            </a:avLst>
          </a:prstGeom>
          <a:solidFill>
            <a:srgbClr val="005B94"/>
          </a:solidFill>
          <a:ln>
            <a:noFill/>
          </a:ln>
        </p:spPr>
        <p:txBody>
          <a:bodyPr spcFirstLastPara="1" wrap="square" lIns="91425" tIns="91425" rIns="91425" bIns="91425" anchor="ctr" anchorCtr="0">
            <a:noAutofit/>
          </a:bodyPr>
          <a:lstStyle/>
          <a:p>
            <a:pPr algn="ctr"/>
            <a:r>
              <a:rPr lang="en-GB" dirty="0">
                <a:solidFill>
                  <a:schemeClr val="bg1"/>
                </a:solidFill>
                <a:latin typeface="Roboto" panose="02000000000000000000" pitchFamily="2" charset="0"/>
                <a:ea typeface="Roboto" panose="02000000000000000000" pitchFamily="2" charset="0"/>
              </a:rPr>
              <a:t>Want to know more? </a:t>
            </a:r>
            <a:r>
              <a:rPr lang="en-GB" b="1" dirty="0">
                <a:solidFill>
                  <a:schemeClr val="bg1"/>
                </a:solidFill>
                <a:latin typeface="Roboto" panose="02000000000000000000" pitchFamily="2" charset="0"/>
                <a:ea typeface="Roboto" panose="02000000000000000000" pitchFamily="2" charset="0"/>
              </a:rPr>
              <a:t>Click me!</a:t>
            </a:r>
            <a:endParaRPr lang="en-PT" b="1" dirty="0">
              <a:solidFill>
                <a:schemeClr val="bg1"/>
              </a:solidFill>
              <a:latin typeface="Roboto" panose="02000000000000000000" pitchFamily="2" charset="0"/>
              <a:ea typeface="Roboto" panose="02000000000000000000" pitchFamily="2" charset="0"/>
            </a:endParaRPr>
          </a:p>
        </p:txBody>
      </p:sp>
      <p:sp>
        <p:nvSpPr>
          <p:cNvPr id="7" name="Google Shape;407;p32">
            <a:extLst>
              <a:ext uri="{FF2B5EF4-FFF2-40B4-BE49-F238E27FC236}">
                <a16:creationId xmlns:a16="http://schemas.microsoft.com/office/drawing/2014/main" id="{072976BA-4D81-87C3-AA05-05037F6162CA}"/>
              </a:ext>
            </a:extLst>
          </p:cNvPr>
          <p:cNvSpPr txBox="1">
            <a:spLocks noGrp="1"/>
          </p:cNvSpPr>
          <p:nvPr>
            <p:ph type="title" idx="4294967295"/>
          </p:nvPr>
        </p:nvSpPr>
        <p:spPr>
          <a:xfrm>
            <a:off x="269542" y="1010485"/>
            <a:ext cx="7248600" cy="366316"/>
          </a:xfrm>
          <a:prstGeom prst="rect">
            <a:avLst/>
          </a:prstGeom>
        </p:spPr>
        <p:txBody>
          <a:bodyPr spcFirstLastPara="1" vert="horz" wrap="square" lIns="91425" tIns="91425" rIns="91425" bIns="91425" numCol="1" anchor="t" anchorCtr="0" compatLnSpc="1">
            <a:prstTxWarp prst="textNoShape">
              <a:avLst/>
            </a:prstTxWarp>
            <a:noAutofit/>
          </a:bodyPr>
          <a:lstStyle/>
          <a:p>
            <a:pPr algn="l"/>
            <a:r>
              <a:rPr lang="en-GB" sz="2000" dirty="0">
                <a:solidFill>
                  <a:srgbClr val="005B94"/>
                </a:solidFill>
                <a:latin typeface="Roboto Black" panose="02000000000000000000" pitchFamily="2" charset="0"/>
                <a:ea typeface="Roboto Black" panose="02000000000000000000" pitchFamily="2" charset="0"/>
              </a:rPr>
              <a:t>Twinkl's Ready - </a:t>
            </a:r>
            <a:r>
              <a:rPr lang="en-GB" sz="2000" dirty="0">
                <a:solidFill>
                  <a:srgbClr val="2297F8"/>
                </a:solidFill>
                <a:latin typeface="Roboto" panose="02000000000000000000" pitchFamily="2" charset="0"/>
                <a:ea typeface="Roboto" panose="02000000000000000000" pitchFamily="2" charset="0"/>
              </a:rPr>
              <a:t>Made ESL Curriculum</a:t>
            </a:r>
            <a:endParaRPr sz="3200" dirty="0">
              <a:solidFill>
                <a:srgbClr val="2297F8"/>
              </a:solidFill>
              <a:latin typeface="Roboto" panose="02000000000000000000" pitchFamily="2" charset="0"/>
              <a:ea typeface="Roboto" panose="02000000000000000000" pitchFamily="2" charset="0"/>
            </a:endParaRPr>
          </a:p>
        </p:txBody>
      </p:sp>
      <p:sp>
        <p:nvSpPr>
          <p:cNvPr id="8" name="Google Shape;407;p32">
            <a:extLst>
              <a:ext uri="{FF2B5EF4-FFF2-40B4-BE49-F238E27FC236}">
                <a16:creationId xmlns:a16="http://schemas.microsoft.com/office/drawing/2014/main" id="{AFE542DD-AF58-358C-1351-767EF1EDDA8B}"/>
              </a:ext>
            </a:extLst>
          </p:cNvPr>
          <p:cNvSpPr txBox="1">
            <a:spLocks/>
          </p:cNvSpPr>
          <p:nvPr userDrawn="1"/>
        </p:nvSpPr>
        <p:spPr>
          <a:xfrm>
            <a:off x="5654386" y="1015990"/>
            <a:ext cx="3456363" cy="361317"/>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2399F9"/>
              </a:buClr>
              <a:buSzPts val="4400"/>
              <a:buFont typeface="Roboto Black"/>
              <a:buNone/>
              <a:defRPr sz="4400" b="0" i="0" u="none" strike="noStrike" cap="none">
                <a:solidFill>
                  <a:srgbClr val="2399F9"/>
                </a:solidFill>
                <a:latin typeface="Roboto Black"/>
                <a:ea typeface="Roboto Black"/>
                <a:cs typeface="Roboto Black"/>
                <a:sym typeface="Roboto Black"/>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r>
              <a:rPr lang="en-GB" sz="2000" dirty="0">
                <a:solidFill>
                  <a:srgbClr val="005B94"/>
                </a:solidFill>
              </a:rPr>
              <a:t>Online Games</a:t>
            </a:r>
            <a:endParaRPr lang="en-GB" sz="3200" dirty="0">
              <a:solidFill>
                <a:srgbClr val="005B94"/>
              </a:solidFill>
            </a:endParaRPr>
          </a:p>
        </p:txBody>
      </p:sp>
      <p:sp>
        <p:nvSpPr>
          <p:cNvPr id="9" name="Google Shape;66;p10">
            <a:hlinkClick r:id="rId5"/>
            <a:extLst>
              <a:ext uri="{FF2B5EF4-FFF2-40B4-BE49-F238E27FC236}">
                <a16:creationId xmlns:a16="http://schemas.microsoft.com/office/drawing/2014/main" id="{6A08C69E-AD87-2E38-40FF-F45567E7014B}"/>
              </a:ext>
            </a:extLst>
          </p:cNvPr>
          <p:cNvSpPr/>
          <p:nvPr userDrawn="1"/>
        </p:nvSpPr>
        <p:spPr>
          <a:xfrm>
            <a:off x="5736194" y="2966844"/>
            <a:ext cx="2766538" cy="1049007"/>
          </a:xfrm>
          <a:prstGeom prst="roundRect">
            <a:avLst>
              <a:gd name="adj" fmla="val 16667"/>
            </a:avLst>
          </a:prstGeom>
          <a:noFill/>
          <a:ln w="19050"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algn="ctr"/>
            <a:r>
              <a:rPr lang="en-GB" b="1" dirty="0">
                <a:solidFill>
                  <a:schemeClr val="bg1"/>
                </a:solidFill>
                <a:latin typeface="Roboto" panose="02000000000000000000" pitchFamily="2" charset="0"/>
                <a:ea typeface="Roboto" panose="02000000000000000000" pitchFamily="2" charset="0"/>
              </a:rPr>
              <a:t>Click here to empower your students to play, learn, and earn rewards.</a:t>
            </a:r>
            <a:endParaRPr lang="en-PT" b="1" dirty="0">
              <a:solidFill>
                <a:schemeClr val="bg1"/>
              </a:solidFill>
              <a:latin typeface="Roboto" panose="02000000000000000000" pitchFamily="2" charset="0"/>
              <a:ea typeface="Roboto" panose="02000000000000000000" pitchFamily="2" charset="0"/>
            </a:endParaRPr>
          </a:p>
        </p:txBody>
      </p:sp>
      <p:pic>
        <p:nvPicPr>
          <p:cNvPr id="10" name="Picture 9" descr="A blue and black logo&#10;&#10;Description automatically generated">
            <a:extLst>
              <a:ext uri="{FF2B5EF4-FFF2-40B4-BE49-F238E27FC236}">
                <a16:creationId xmlns:a16="http://schemas.microsoft.com/office/drawing/2014/main" id="{83C06242-BFBC-968F-3480-63D8D41CBEB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203613" y="152147"/>
            <a:ext cx="2942139" cy="787431"/>
          </a:xfrm>
          <a:prstGeom prst="rect">
            <a:avLst/>
          </a:prstGeom>
        </p:spPr>
      </p:pic>
    </p:spTree>
    <p:extLst>
      <p:ext uri="{BB962C8B-B14F-4D97-AF65-F5344CB8AC3E}">
        <p14:creationId xmlns:p14="http://schemas.microsoft.com/office/powerpoint/2010/main" val="8379712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hyperlink" Target="https://www.twinkl.es/resources/esl-resources/holidays-and-special-days-pre-intermediate-b1-browse-by-level-esl-efl-resources"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Rectangle 3">
            <a:hlinkClick r:id="rId9"/>
          </p:cNvPr>
          <p:cNvSpPr/>
          <p:nvPr userDrawn="1"/>
        </p:nvSpPr>
        <p:spPr>
          <a:xfrm>
            <a:off x="0" y="5773478"/>
            <a:ext cx="1679944" cy="1003560"/>
          </a:xfrm>
          <a:prstGeom prst="rect">
            <a:avLst/>
          </a:prstGeom>
          <a:solidFill>
            <a:srgbClr val="18A0DB">
              <a:alpha val="0"/>
            </a:srgbClr>
          </a:solidFill>
          <a:ln w="12700">
            <a:miter lim="400000"/>
          </a:ln>
        </p:spPr>
        <p:txBody>
          <a:bodyPr lIns="45719" rIns="45719" anchor="ctr"/>
          <a:lstStyle/>
          <a:p>
            <a:pPr algn="ctr">
              <a:defRPr>
                <a:solidFill>
                  <a:srgbClr val="FFFFFF"/>
                </a:solidFill>
              </a:defRPr>
            </a:pPr>
            <a:endParaRPr/>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3" r:id="rId3"/>
    <p:sldLayoutId id="2147483654" r:id="rId4"/>
    <p:sldLayoutId id="2147483655" r:id="rId5"/>
    <p:sldLayoutId id="2147483657" r:id="rId6"/>
  </p:sldLayoutIdLst>
  <p:transition spd="med"/>
  <p:txStyles>
    <p:titleStyle>
      <a:lvl1pPr marL="0" marR="0" indent="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1pPr>
      <a:lvl2pPr marL="0" marR="0" indent="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2pPr>
      <a:lvl3pPr marL="0" marR="0" indent="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3pPr>
      <a:lvl4pPr marL="0" marR="0" indent="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4pPr>
      <a:lvl5pPr marL="0" marR="0" indent="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5pPr>
      <a:lvl6pPr marL="0" marR="0" indent="45720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6pPr>
      <a:lvl7pPr marL="0" marR="0" indent="91440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7pPr>
      <a:lvl8pPr marL="0" marR="0" indent="137160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8pPr>
      <a:lvl9pPr marL="0" marR="0" indent="1828800" algn="ctr" defTabSz="914400" rtl="0" latinLnBrk="0">
        <a:lnSpc>
          <a:spcPct val="90000"/>
        </a:lnSpc>
        <a:spcBef>
          <a:spcPts val="0"/>
        </a:spcBef>
        <a:spcAft>
          <a:spcPts val="0"/>
        </a:spcAft>
        <a:buClrTx/>
        <a:buSzTx/>
        <a:buFontTx/>
        <a:buNone/>
        <a:tabLst/>
        <a:defRPr sz="4000" b="1" i="0" u="none" strike="noStrike" cap="none" spc="0" baseline="0">
          <a:solidFill>
            <a:srgbClr val="1C1C1C"/>
          </a:solidFill>
          <a:uFillTx/>
          <a:latin typeface="Twinkl"/>
          <a:ea typeface="Twinkl"/>
          <a:cs typeface="Twinkl"/>
          <a:sym typeface="Twink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1pPr>
      <a:lvl2pPr marL="714375" marR="0" indent="-257175"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2pPr>
      <a:lvl3pPr marL="1208314" marR="0" indent="-293914"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3pPr>
      <a:lvl4pPr marL="1665514" marR="0" indent="-293914"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4pPr>
      <a:lvl5pPr marL="2122714" marR="0" indent="-293914"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5pPr>
      <a:lvl6pPr marL="25146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6pPr>
      <a:lvl7pPr marL="29718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7pPr>
      <a:lvl8pPr marL="34290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8pPr>
      <a:lvl9pPr marL="3886200" marR="0" indent="-228600" algn="l" defTabSz="914400" rtl="0" latinLnBrk="0">
        <a:lnSpc>
          <a:spcPct val="90000"/>
        </a:lnSpc>
        <a:spcBef>
          <a:spcPts val="1000"/>
        </a:spcBef>
        <a:spcAft>
          <a:spcPts val="0"/>
        </a:spcAft>
        <a:buClrTx/>
        <a:buSzPct val="100000"/>
        <a:buFont typeface="Arial"/>
        <a:buChar char="•"/>
        <a:tabLst/>
        <a:defRPr sz="1800" b="0" i="0" u="none" strike="noStrike" cap="none" spc="0" baseline="0">
          <a:solidFill>
            <a:srgbClr val="1C1C1C"/>
          </a:solidFill>
          <a:uFillTx/>
          <a:latin typeface="Twinkl Thin"/>
          <a:ea typeface="Twinkl Thin"/>
          <a:cs typeface="Twinkl Thin"/>
          <a:sym typeface="Twinkl Thin"/>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Twinkl Thin"/>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png"/><Relationship Id="rId5" Type="http://schemas.openxmlformats.org/officeDocument/2006/relationships/image" Target="../media/image14.png"/><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8" Type="http://schemas.openxmlformats.org/officeDocument/2006/relationships/audio" Target="../media/media3.m4a"/><Relationship Id="rId13" Type="http://schemas.openxmlformats.org/officeDocument/2006/relationships/image" Target="../media/image16.png"/><Relationship Id="rId3" Type="http://schemas.microsoft.com/office/2007/relationships/media" Target="../media/media5.m4a"/><Relationship Id="rId7" Type="http://schemas.microsoft.com/office/2007/relationships/media" Target="../media/media3.m4a"/><Relationship Id="rId12" Type="http://schemas.openxmlformats.org/officeDocument/2006/relationships/image" Target="../media/image11.png"/><Relationship Id="rId17" Type="http://schemas.openxmlformats.org/officeDocument/2006/relationships/image" Target="../media/image20.png"/><Relationship Id="rId2" Type="http://schemas.openxmlformats.org/officeDocument/2006/relationships/audio" Target="../media/media4.m4a"/><Relationship Id="rId16" Type="http://schemas.openxmlformats.org/officeDocument/2006/relationships/image" Target="../media/image19.png"/><Relationship Id="rId1" Type="http://schemas.microsoft.com/office/2007/relationships/media" Target="../media/media4.m4a"/><Relationship Id="rId6" Type="http://schemas.openxmlformats.org/officeDocument/2006/relationships/audio" Target="../media/media2.m4a"/><Relationship Id="rId11" Type="http://schemas.openxmlformats.org/officeDocument/2006/relationships/slideLayout" Target="../slideLayouts/slideLayout2.xml"/><Relationship Id="rId5" Type="http://schemas.microsoft.com/office/2007/relationships/media" Target="../media/media2.m4a"/><Relationship Id="rId15" Type="http://schemas.openxmlformats.org/officeDocument/2006/relationships/image" Target="../media/image18.png"/><Relationship Id="rId10" Type="http://schemas.openxmlformats.org/officeDocument/2006/relationships/audio" Target="../media/media1.m4a"/><Relationship Id="rId4" Type="http://schemas.openxmlformats.org/officeDocument/2006/relationships/audio" Target="../media/media5.m4a"/><Relationship Id="rId9" Type="http://schemas.microsoft.com/office/2007/relationships/media" Target="../media/media1.m4a"/><Relationship Id="rId1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5" Type="http://schemas.openxmlformats.org/officeDocument/2006/relationships/image" Target="../media/image21.png"/><Relationship Id="rId4" Type="http://schemas.openxmlformats.org/officeDocument/2006/relationships/image" Target="../media/image10.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22.png"/><Relationship Id="rId4" Type="http://schemas.openxmlformats.org/officeDocument/2006/relationships/image" Target="../media/image10.e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png"/><Relationship Id="rId5" Type="http://schemas.openxmlformats.org/officeDocument/2006/relationships/image" Target="../media/image23.png"/><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4.png"/><Relationship Id="rId5" Type="http://schemas.openxmlformats.org/officeDocument/2006/relationships/image" Target="../media/image11.png"/><Relationship Id="rId4" Type="http://schemas.openxmlformats.org/officeDocument/2006/relationships/image" Target="../media/image10.emf"/></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png"/><Relationship Id="rId5" Type="http://schemas.openxmlformats.org/officeDocument/2006/relationships/image" Target="../media/image25.png"/><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6.png"/><Relationship Id="rId5" Type="http://schemas.openxmlformats.org/officeDocument/2006/relationships/image" Target="../media/image11.png"/><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11.png"/><Relationship Id="rId5" Type="http://schemas.openxmlformats.org/officeDocument/2006/relationships/image" Target="../media/image10.emf"/><Relationship Id="rId4" Type="http://schemas.openxmlformats.org/officeDocument/2006/relationships/image" Target="../media/image27.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 name="Google Shape;104;p1"/>
          <p:cNvSpPr txBox="1"/>
          <p:nvPr/>
        </p:nvSpPr>
        <p:spPr>
          <a:xfrm>
            <a:off x="789560" y="1075467"/>
            <a:ext cx="7553064" cy="294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lvl1pPr algn="ctr">
              <a:defRPr sz="1400">
                <a:latin typeface="Roboto"/>
                <a:ea typeface="Roboto"/>
                <a:cs typeface="Roboto"/>
                <a:sym typeface="Roboto"/>
              </a:defRPr>
            </a:lvl1pPr>
          </a:lstStyle>
          <a:p>
            <a:r>
              <a:t>We hope you find the information on our website and resources useful. </a:t>
            </a:r>
          </a:p>
        </p:txBody>
      </p:sp>
      <p:sp>
        <p:nvSpPr>
          <p:cNvPr id="95" name="Google Shape;105;p1"/>
          <p:cNvSpPr txBox="1"/>
          <p:nvPr/>
        </p:nvSpPr>
        <p:spPr>
          <a:xfrm>
            <a:off x="801375" y="668014"/>
            <a:ext cx="7541250" cy="5231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lvl1pPr algn="ctr">
              <a:defRPr sz="2800" b="1">
                <a:solidFill>
                  <a:srgbClr val="BF0A2A"/>
                </a:solidFill>
                <a:latin typeface="Roboto"/>
                <a:ea typeface="Roboto"/>
                <a:cs typeface="Roboto"/>
                <a:sym typeface="Roboto"/>
              </a:defRPr>
            </a:lvl1pPr>
          </a:lstStyle>
          <a:p>
            <a:r>
              <a:rPr dirty="0">
                <a:solidFill>
                  <a:srgbClr val="E6007E"/>
                </a:solidFill>
              </a:rPr>
              <a:t>Disclaimer</a:t>
            </a:r>
          </a:p>
        </p:txBody>
      </p:sp>
      <p:sp>
        <p:nvSpPr>
          <p:cNvPr id="96" name="Rectangle"/>
          <p:cNvSpPr/>
          <p:nvPr/>
        </p:nvSpPr>
        <p:spPr>
          <a:xfrm>
            <a:off x="755650" y="3931794"/>
            <a:ext cx="803110" cy="267977"/>
          </a:xfrm>
          <a:prstGeom prst="rect">
            <a:avLst/>
          </a:prstGeom>
          <a:solidFill>
            <a:srgbClr val="EE73AA"/>
          </a:solidFill>
          <a:ln w="19050" cap="flat">
            <a:solidFill>
              <a:srgbClr val="EE73AA"/>
            </a:solidFill>
            <a:prstDash val="solid"/>
            <a:miter lim="800000"/>
          </a:ln>
          <a:effectLst/>
        </p:spPr>
        <p:txBody>
          <a:bodyPr wrap="square" lIns="45719" tIns="45719" rIns="45719" bIns="45719" numCol="1" anchor="ctr">
            <a:noAutofit/>
          </a:bodyPr>
          <a:lstStyle/>
          <a:p>
            <a:pPr>
              <a:defRPr>
                <a:solidFill>
                  <a:srgbClr val="FFFFFF"/>
                </a:solidFill>
              </a:defRPr>
            </a:pPr>
            <a:r>
              <a:rPr lang="en-GB" b="1" dirty="0">
                <a:latin typeface="Roboto" panose="02000000000000000000" pitchFamily="2" charset="0"/>
                <a:ea typeface="Roboto" panose="02000000000000000000" pitchFamily="2" charset="0"/>
              </a:rPr>
              <a:t>Slides</a:t>
            </a:r>
            <a:endParaRPr b="1" dirty="0">
              <a:latin typeface="Roboto" panose="02000000000000000000" pitchFamily="2" charset="0"/>
              <a:ea typeface="Roboto" panose="02000000000000000000" pitchFamily="2" charset="0"/>
            </a:endParaRPr>
          </a:p>
        </p:txBody>
      </p:sp>
      <p:sp>
        <p:nvSpPr>
          <p:cNvPr id="99" name="Rectangle 42"/>
          <p:cNvSpPr/>
          <p:nvPr/>
        </p:nvSpPr>
        <p:spPr>
          <a:xfrm>
            <a:off x="755650" y="4199771"/>
            <a:ext cx="7632700" cy="1771851"/>
          </a:xfrm>
          <a:prstGeom prst="rect">
            <a:avLst/>
          </a:prstGeom>
          <a:ln w="19050">
            <a:solidFill>
              <a:srgbClr val="EE73A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5999" tIns="215999" rIns="215999" bIns="215999">
            <a:spAutoFit/>
          </a:bodyPr>
          <a:lstStyle/>
          <a:p>
            <a:pPr>
              <a:spcBef>
                <a:spcPts val="800"/>
              </a:spcBef>
              <a:defRPr sz="1400">
                <a:solidFill>
                  <a:srgbClr val="000000"/>
                </a:solidFill>
                <a:latin typeface="Roboto"/>
                <a:ea typeface="Roboto"/>
                <a:cs typeface="Roboto"/>
                <a:sym typeface="Roboto"/>
              </a:defRPr>
            </a:pPr>
            <a:r>
              <a:rPr dirty="0"/>
              <a:t>This resource has been designed with animations to make it as fun and engaging as possible. </a:t>
            </a:r>
            <a:r>
              <a:rPr dirty="0">
                <a:solidFill>
                  <a:srgbClr val="202124"/>
                </a:solidFill>
              </a:rPr>
              <a:t>To view the content in the correct formatting, please view the </a:t>
            </a:r>
            <a:r>
              <a:rPr dirty="0"/>
              <a:t>presentation in ‘</a:t>
            </a:r>
            <a:r>
              <a:rPr b="1" dirty="0"/>
              <a:t>Presenter view</a:t>
            </a:r>
            <a:r>
              <a:rPr dirty="0"/>
              <a:t>’. If you view the slides without selecting ‘</a:t>
            </a:r>
            <a:r>
              <a:rPr b="1" dirty="0"/>
              <a:t>Presenter view</a:t>
            </a:r>
            <a:r>
              <a:rPr dirty="0"/>
              <a:t>’, you may find that some of the text and images overlap each other or are difficult to read. </a:t>
            </a:r>
            <a:endParaRPr dirty="0">
              <a:latin typeface="Times New Roman"/>
              <a:ea typeface="Times New Roman"/>
              <a:cs typeface="Times New Roman"/>
              <a:sym typeface="Times New Roman"/>
            </a:endParaRPr>
          </a:p>
          <a:p>
            <a:pPr>
              <a:defRPr sz="1400">
                <a:solidFill>
                  <a:srgbClr val="000000"/>
                </a:solidFill>
                <a:latin typeface="Roboto"/>
                <a:ea typeface="Roboto"/>
                <a:cs typeface="Roboto"/>
                <a:sym typeface="Roboto"/>
              </a:defRPr>
            </a:pPr>
            <a:r>
              <a:rPr dirty="0"/>
              <a:t>To enter ‘</a:t>
            </a:r>
            <a:r>
              <a:rPr b="1" dirty="0"/>
              <a:t>Slideshow Mode</a:t>
            </a:r>
            <a:r>
              <a:rPr dirty="0"/>
              <a:t>’, go to the ‘</a:t>
            </a:r>
            <a:r>
              <a:rPr b="1" dirty="0"/>
              <a:t>Slideshow</a:t>
            </a:r>
            <a:r>
              <a:rPr dirty="0"/>
              <a:t>’ button and select ‘</a:t>
            </a:r>
            <a:r>
              <a:rPr b="1" dirty="0"/>
              <a:t>Start from beginning</a:t>
            </a:r>
            <a:r>
              <a:rPr dirty="0"/>
              <a:t>’ or simply click ‘</a:t>
            </a:r>
            <a:r>
              <a:rPr b="1" dirty="0"/>
              <a:t>Slideshow</a:t>
            </a:r>
            <a:r>
              <a:rPr dirty="0"/>
              <a:t>’ to play from the current slide.</a:t>
            </a:r>
          </a:p>
        </p:txBody>
      </p:sp>
      <p:sp>
        <p:nvSpPr>
          <p:cNvPr id="100" name="Rectangle"/>
          <p:cNvSpPr/>
          <p:nvPr/>
        </p:nvSpPr>
        <p:spPr>
          <a:xfrm>
            <a:off x="755649" y="1564371"/>
            <a:ext cx="1507492" cy="267977"/>
          </a:xfrm>
          <a:prstGeom prst="rect">
            <a:avLst/>
          </a:prstGeom>
          <a:solidFill>
            <a:srgbClr val="EE73AA"/>
          </a:solidFill>
          <a:ln w="19050" cap="flat">
            <a:solidFill>
              <a:srgbClr val="EE73AA"/>
            </a:solidFill>
            <a:prstDash val="solid"/>
            <a:miter lim="800000"/>
          </a:ln>
          <a:effectLst/>
        </p:spPr>
        <p:txBody>
          <a:bodyPr wrap="square" lIns="45719" tIns="45719" rIns="45719" bIns="45719" numCol="1" anchor="ctr">
            <a:noAutofit/>
          </a:bodyPr>
          <a:lstStyle/>
          <a:p>
            <a:pPr>
              <a:defRPr>
                <a:solidFill>
                  <a:srgbClr val="FFFFFF"/>
                </a:solidFill>
              </a:defRPr>
            </a:pPr>
            <a:r>
              <a:rPr lang="en-GB" b="1" dirty="0">
                <a:latin typeface="Roboto" panose="02000000000000000000" pitchFamily="2" charset="0"/>
                <a:ea typeface="Roboto" panose="02000000000000000000" pitchFamily="2" charset="0"/>
              </a:rPr>
              <a:t>PowerPoint</a:t>
            </a:r>
          </a:p>
        </p:txBody>
      </p:sp>
      <p:sp>
        <p:nvSpPr>
          <p:cNvPr id="103" name="Rectangle 42"/>
          <p:cNvSpPr/>
          <p:nvPr/>
        </p:nvSpPr>
        <p:spPr>
          <a:xfrm>
            <a:off x="755650" y="1832348"/>
            <a:ext cx="7632700" cy="1771851"/>
          </a:xfrm>
          <a:prstGeom prst="rect">
            <a:avLst/>
          </a:prstGeom>
          <a:ln w="19050">
            <a:solidFill>
              <a:srgbClr val="EE73A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5999" tIns="215999" rIns="215999" bIns="215999">
            <a:spAutoFit/>
          </a:bodyPr>
          <a:lstStyle/>
          <a:p>
            <a:pPr>
              <a:spcBef>
                <a:spcPts val="800"/>
              </a:spcBef>
              <a:defRPr sz="1400">
                <a:solidFill>
                  <a:srgbClr val="202124"/>
                </a:solidFill>
                <a:latin typeface="Roboto"/>
                <a:ea typeface="Roboto"/>
                <a:cs typeface="Roboto"/>
                <a:sym typeface="Roboto"/>
              </a:defRPr>
            </a:pPr>
            <a:r>
              <a:rPr dirty="0"/>
              <a:t>This resource has been designed with animations to make it as fun and engaging as possible. To view the content in the correct formatting, please view the PowerPoint in ‘</a:t>
            </a:r>
            <a:r>
              <a:rPr b="1" dirty="0"/>
              <a:t>Presentation Mode</a:t>
            </a:r>
            <a:r>
              <a:rPr dirty="0"/>
              <a:t>’. If you view the slides without selecting ‘</a:t>
            </a:r>
            <a:r>
              <a:rPr b="1" dirty="0"/>
              <a:t>Presentation Mode</a:t>
            </a:r>
            <a:r>
              <a:rPr dirty="0"/>
              <a:t>’, you may find that some of the text and images overlap each other or are difficult to read. </a:t>
            </a:r>
          </a:p>
          <a:p>
            <a:pPr>
              <a:spcBef>
                <a:spcPts val="600"/>
              </a:spcBef>
              <a:defRPr sz="1400">
                <a:solidFill>
                  <a:srgbClr val="202124"/>
                </a:solidFill>
                <a:latin typeface="Roboto"/>
                <a:ea typeface="Roboto"/>
                <a:cs typeface="Roboto"/>
                <a:sym typeface="Roboto"/>
              </a:defRPr>
            </a:pPr>
            <a:r>
              <a:rPr dirty="0"/>
              <a:t>To enter ‘</a:t>
            </a:r>
            <a:r>
              <a:rPr b="1" dirty="0"/>
              <a:t>Slide Show Mode</a:t>
            </a:r>
            <a:r>
              <a:rPr dirty="0"/>
              <a:t>’, go to the ‘</a:t>
            </a:r>
            <a:r>
              <a:rPr b="1" dirty="0"/>
              <a:t>Slide Show</a:t>
            </a:r>
            <a:r>
              <a:rPr dirty="0"/>
              <a:t>’ menu tab and select either ‘</a:t>
            </a:r>
            <a:r>
              <a:rPr b="1" dirty="0"/>
              <a:t>From Beginning</a:t>
            </a:r>
            <a:r>
              <a:rPr dirty="0"/>
              <a:t>’ or ‘</a:t>
            </a:r>
            <a:r>
              <a:rPr b="1" dirty="0"/>
              <a:t>From Current Slide</a:t>
            </a:r>
            <a:r>
              <a:rPr dirty="0"/>
              <a:t>’.</a:t>
            </a:r>
          </a:p>
        </p:txBody>
      </p:sp>
      <p:sp>
        <p:nvSpPr>
          <p:cNvPr id="104" name="Title 2"/>
          <p:cNvSpPr txBox="1"/>
          <p:nvPr/>
        </p:nvSpPr>
        <p:spPr>
          <a:xfrm>
            <a:off x="477413" y="6319814"/>
            <a:ext cx="8179649" cy="643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2000" tIns="252000" rIns="252000" bIns="252000" anchor="ctr">
            <a:spAutoFit/>
          </a:bodyPr>
          <a:lstStyle>
            <a:lvl1pPr algn="ctr">
              <a:lnSpc>
                <a:spcPct val="90000"/>
              </a:lnSpc>
              <a:defRPr sz="1000">
                <a:solidFill>
                  <a:srgbClr val="BF0A2A"/>
                </a:solidFill>
                <a:latin typeface="Roboto"/>
                <a:ea typeface="Roboto"/>
                <a:cs typeface="Roboto"/>
                <a:sym typeface="Roboto"/>
              </a:defRPr>
            </a:lvl1pPr>
          </a:lstStyle>
          <a:p>
            <a:r>
              <a:rPr dirty="0">
                <a:solidFill>
                  <a:schemeClr val="bg1"/>
                </a:solidFill>
              </a:rPr>
              <a:t>You may wish to delete this slide before beginning the presentation.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6" name="Google Shape;104;p1"/>
          <p:cNvSpPr txBox="1"/>
          <p:nvPr/>
        </p:nvSpPr>
        <p:spPr>
          <a:xfrm>
            <a:off x="789560" y="1075467"/>
            <a:ext cx="7553064" cy="294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lvl1pPr algn="ctr">
              <a:defRPr sz="1400">
                <a:latin typeface="Roboto"/>
                <a:ea typeface="Roboto"/>
                <a:cs typeface="Roboto"/>
                <a:sym typeface="Roboto"/>
              </a:defRPr>
            </a:lvl1pPr>
          </a:lstStyle>
          <a:p>
            <a:r>
              <a:t>We hope you find the information on our website and resources useful. </a:t>
            </a:r>
          </a:p>
        </p:txBody>
      </p:sp>
      <p:sp>
        <p:nvSpPr>
          <p:cNvPr id="107" name="Google Shape;105;p1"/>
          <p:cNvSpPr txBox="1"/>
          <p:nvPr/>
        </p:nvSpPr>
        <p:spPr>
          <a:xfrm>
            <a:off x="801375" y="668014"/>
            <a:ext cx="7541250" cy="5231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699" tIns="45699" rIns="45699" bIns="45699">
            <a:spAutoFit/>
          </a:bodyPr>
          <a:lstStyle>
            <a:lvl1pPr algn="ctr">
              <a:defRPr sz="2800" b="1">
                <a:solidFill>
                  <a:srgbClr val="BF0A2A"/>
                </a:solidFill>
                <a:latin typeface="Roboto"/>
                <a:ea typeface="Roboto"/>
                <a:cs typeface="Roboto"/>
                <a:sym typeface="Roboto"/>
              </a:defRPr>
            </a:lvl1pPr>
          </a:lstStyle>
          <a:p>
            <a:r>
              <a:rPr dirty="0">
                <a:solidFill>
                  <a:srgbClr val="E6007E"/>
                </a:solidFill>
              </a:rPr>
              <a:t>Disclaimer</a:t>
            </a:r>
          </a:p>
        </p:txBody>
      </p:sp>
      <p:sp>
        <p:nvSpPr>
          <p:cNvPr id="108" name="Rectangle"/>
          <p:cNvSpPr/>
          <p:nvPr/>
        </p:nvSpPr>
        <p:spPr>
          <a:xfrm>
            <a:off x="743834" y="1599915"/>
            <a:ext cx="1528851" cy="273962"/>
          </a:xfrm>
          <a:prstGeom prst="rect">
            <a:avLst/>
          </a:prstGeom>
          <a:solidFill>
            <a:srgbClr val="EE73AA"/>
          </a:solidFill>
          <a:ln w="19050" cap="flat">
            <a:solidFill>
              <a:srgbClr val="EE73AA"/>
            </a:solidFill>
            <a:prstDash val="solid"/>
            <a:miter lim="800000"/>
          </a:ln>
          <a:effectLst/>
        </p:spPr>
        <p:txBody>
          <a:bodyPr wrap="square" lIns="45719" tIns="45719" rIns="45719" bIns="45719" numCol="1" anchor="ctr">
            <a:noAutofit/>
          </a:bodyPr>
          <a:lstStyle/>
          <a:p>
            <a:pPr>
              <a:defRPr>
                <a:solidFill>
                  <a:srgbClr val="FFFFFF"/>
                </a:solidFill>
              </a:defRPr>
            </a:pPr>
            <a:r>
              <a:rPr lang="en-GB" b="1" dirty="0">
                <a:latin typeface="Roboto" panose="02000000000000000000" pitchFamily="2" charset="0"/>
                <a:ea typeface="Roboto" panose="02000000000000000000" pitchFamily="2" charset="0"/>
              </a:rPr>
              <a:t>ESL Acronym</a:t>
            </a:r>
          </a:p>
        </p:txBody>
      </p:sp>
      <p:sp>
        <p:nvSpPr>
          <p:cNvPr id="111" name="Rectangle 42"/>
          <p:cNvSpPr/>
          <p:nvPr/>
        </p:nvSpPr>
        <p:spPr>
          <a:xfrm>
            <a:off x="743835" y="1873874"/>
            <a:ext cx="7632701" cy="2381451"/>
          </a:xfrm>
          <a:prstGeom prst="rect">
            <a:avLst/>
          </a:prstGeom>
          <a:ln w="19050">
            <a:solidFill>
              <a:srgbClr val="EE73A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5999" tIns="215999" rIns="215999" bIns="215999">
            <a:spAutoFit/>
          </a:bodyPr>
          <a:lstStyle/>
          <a:p>
            <a:pPr>
              <a:spcBef>
                <a:spcPts val="800"/>
              </a:spcBef>
              <a:defRPr sz="1400">
                <a:latin typeface="Roboto"/>
                <a:ea typeface="Roboto"/>
                <a:cs typeface="Roboto"/>
                <a:sym typeface="Roboto"/>
              </a:defRPr>
            </a:pPr>
            <a:r>
              <a:rPr dirty="0"/>
              <a:t>This resource has been made for the purpose of teaching English language learners. We know that students can be learning English in many different places, in many different ways and at any age, so we try to keep these resources as general as possible. </a:t>
            </a:r>
          </a:p>
          <a:p>
            <a:pPr>
              <a:spcBef>
                <a:spcPts val="600"/>
              </a:spcBef>
              <a:defRPr sz="1400">
                <a:latin typeface="Roboto"/>
                <a:ea typeface="Roboto"/>
                <a:cs typeface="Roboto"/>
                <a:sym typeface="Roboto"/>
              </a:defRPr>
            </a:pPr>
            <a:r>
              <a:rPr dirty="0"/>
              <a:t>There are many acronyms associated with English language teaching. These include (but are not limited to) ELT, TEFL, EFL, ELL, EAL and ESOL. While the term ESL may not fully represent the linguistic backgrounds of all students, it is the most widely </a:t>
            </a:r>
            <a:r>
              <a:rPr dirty="0" err="1"/>
              <a:t>recognised</a:t>
            </a:r>
            <a:r>
              <a:rPr dirty="0"/>
              <a:t> term for English language teaching globally.  Therefore, we use the term ‘ESL’ in the names of our resources to make them easy to find but they are suitable for any student learning to speak English. </a:t>
            </a:r>
          </a:p>
        </p:txBody>
      </p:sp>
      <p:sp>
        <p:nvSpPr>
          <p:cNvPr id="112" name="Rectangle"/>
          <p:cNvSpPr/>
          <p:nvPr/>
        </p:nvSpPr>
        <p:spPr>
          <a:xfrm>
            <a:off x="733080" y="4488573"/>
            <a:ext cx="1005412" cy="273962"/>
          </a:xfrm>
          <a:prstGeom prst="rect">
            <a:avLst/>
          </a:prstGeom>
          <a:solidFill>
            <a:srgbClr val="EE73AA"/>
          </a:solidFill>
          <a:ln w="12700" cap="flat">
            <a:solidFill>
              <a:srgbClr val="EE73AA"/>
            </a:solidFill>
            <a:prstDash val="solid"/>
            <a:miter lim="800000"/>
          </a:ln>
          <a:effectLst/>
        </p:spPr>
        <p:txBody>
          <a:bodyPr wrap="square" lIns="45719" tIns="45719" rIns="45719" bIns="45719" numCol="1" anchor="ctr">
            <a:noAutofit/>
          </a:bodyPr>
          <a:lstStyle/>
          <a:p>
            <a:pPr>
              <a:defRPr>
                <a:solidFill>
                  <a:srgbClr val="FFFFFF"/>
                </a:solidFill>
              </a:defRPr>
            </a:pPr>
            <a:r>
              <a:rPr lang="en-GB" b="1" dirty="0">
                <a:latin typeface="Roboto" panose="02000000000000000000" pitchFamily="2" charset="0"/>
                <a:ea typeface="Roboto" panose="02000000000000000000" pitchFamily="2" charset="0"/>
              </a:rPr>
              <a:t>Editable</a:t>
            </a:r>
          </a:p>
        </p:txBody>
      </p:sp>
      <p:sp>
        <p:nvSpPr>
          <p:cNvPr id="115" name="Rectangle 8"/>
          <p:cNvSpPr/>
          <p:nvPr/>
        </p:nvSpPr>
        <p:spPr>
          <a:xfrm>
            <a:off x="743837" y="4762534"/>
            <a:ext cx="7632701" cy="1355291"/>
          </a:xfrm>
          <a:prstGeom prst="rect">
            <a:avLst/>
          </a:prstGeom>
          <a:ln w="19050">
            <a:solidFill>
              <a:srgbClr val="EE73AA"/>
            </a:solidFill>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15999" tIns="215999" rIns="215999" bIns="215999">
            <a:spAutoFit/>
          </a:bodyPr>
          <a:lstStyle>
            <a:lvl1pPr>
              <a:lnSpc>
                <a:spcPct val="115000"/>
              </a:lnSpc>
              <a:spcBef>
                <a:spcPts val="800"/>
              </a:spcBef>
              <a:defRPr sz="1400">
                <a:latin typeface="Roboto"/>
                <a:ea typeface="Roboto"/>
                <a:cs typeface="Roboto"/>
                <a:sym typeface="Roboto"/>
              </a:defRPr>
            </a:lvl1pPr>
          </a:lstStyle>
          <a:p>
            <a:r>
              <a:t>This resource is editable and can be adapted to meet the needs of different learners. Twinkl cannot be held responsible for any changes made once a resource has been downloaded. Please be aware that this content may have been edited and therefore may no longer reflect our values.</a:t>
            </a:r>
          </a:p>
        </p:txBody>
      </p:sp>
      <p:sp>
        <p:nvSpPr>
          <p:cNvPr id="116" name="Title 2"/>
          <p:cNvSpPr txBox="1"/>
          <p:nvPr/>
        </p:nvSpPr>
        <p:spPr>
          <a:xfrm>
            <a:off x="477413" y="6319814"/>
            <a:ext cx="8179649" cy="643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2000" tIns="252000" rIns="252000" bIns="252000" anchor="ctr">
            <a:spAutoFit/>
          </a:bodyPr>
          <a:lstStyle>
            <a:lvl1pPr algn="ctr">
              <a:lnSpc>
                <a:spcPct val="90000"/>
              </a:lnSpc>
              <a:defRPr sz="1000">
                <a:solidFill>
                  <a:srgbClr val="BF0A2A"/>
                </a:solidFill>
                <a:latin typeface="Roboto"/>
                <a:ea typeface="Roboto"/>
                <a:cs typeface="Roboto"/>
                <a:sym typeface="Roboto"/>
              </a:defRPr>
            </a:lvl1pPr>
          </a:lstStyle>
          <a:p>
            <a:r>
              <a:rPr dirty="0">
                <a:solidFill>
                  <a:schemeClr val="bg1"/>
                </a:solidFill>
              </a:rPr>
              <a:t>You may wish to delete this slide before beginning the presentation.</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8" name="Google Shape;116;p2"/>
          <p:cNvSpPr txBox="1"/>
          <p:nvPr/>
        </p:nvSpPr>
        <p:spPr>
          <a:xfrm>
            <a:off x="2857088" y="6460950"/>
            <a:ext cx="3422003" cy="2154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400">
                <a:solidFill>
                  <a:srgbClr val="FFFFFF"/>
                </a:solidFill>
                <a:latin typeface="Roboto"/>
                <a:ea typeface="Roboto"/>
                <a:cs typeface="Roboto"/>
                <a:sym typeface="Roboto"/>
              </a:defRPr>
            </a:lvl1pPr>
          </a:lstStyle>
          <a:p>
            <a:r>
              <a:rPr dirty="0"/>
              <a:t>Kids | </a:t>
            </a:r>
            <a:r>
              <a:rPr lang="pt-PT" dirty="0"/>
              <a:t>Pre-A1</a:t>
            </a:r>
            <a:endParaRPr dirty="0"/>
          </a:p>
        </p:txBody>
      </p:sp>
      <p:pic>
        <p:nvPicPr>
          <p:cNvPr id="2" name="Twinkl Swatches" hidden="1">
            <a:extLst>
              <a:ext uri="{FF2B5EF4-FFF2-40B4-BE49-F238E27FC236}">
                <a16:creationId xmlns:a16="http://schemas.microsoft.com/office/drawing/2014/main" id="{A1AB570E-A039-A1A0-52A4-82ECDFEED4A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04" t="-2794" r="-14111" b="-3307"/>
          <a:stretch/>
        </p:blipFill>
        <p:spPr>
          <a:xfrm>
            <a:off x="-943677" y="765175"/>
            <a:ext cx="841708" cy="3088566"/>
          </a:xfrm>
          <a:prstGeom prst="rect">
            <a:avLst/>
          </a:prstGeom>
          <a:solidFill>
            <a:schemeClr val="bg1"/>
          </a:solidFill>
          <a:ln>
            <a:solidFill>
              <a:schemeClr val="tx1"/>
            </a:solidFill>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0B49A1-E02C-98AB-3E6A-6A8FB9A929DC}"/>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F26613A-E06C-E67B-97CF-58D2538EBEF9}"/>
              </a:ext>
            </a:extLst>
          </p:cNvPr>
          <p:cNvSpPr>
            <a:spLocks noGrp="1"/>
          </p:cNvSpPr>
          <p:nvPr>
            <p:ph type="title"/>
          </p:nvPr>
        </p:nvSpPr>
        <p:spPr/>
        <p:txBody>
          <a:bodyPr/>
          <a:lstStyle/>
          <a:p>
            <a:r>
              <a:rPr lang="en-GB" dirty="0"/>
              <a:t>How do we say this in English?</a:t>
            </a:r>
            <a:endParaRPr lang="en-PT" dirty="0"/>
          </a:p>
        </p:txBody>
      </p:sp>
      <p:pic>
        <p:nvPicPr>
          <p:cNvPr id="11" name="Picture 10" descr="A cartoon of a living room&#10;&#10;Description automatically generated">
            <a:extLst>
              <a:ext uri="{FF2B5EF4-FFF2-40B4-BE49-F238E27FC236}">
                <a16:creationId xmlns:a16="http://schemas.microsoft.com/office/drawing/2014/main" id="{21A81513-540D-EDC4-0A1E-7052CFB5DD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8" y="2266228"/>
            <a:ext cx="4272197" cy="3021545"/>
          </a:xfrm>
          <a:prstGeom prst="rect">
            <a:avLst/>
          </a:prstGeom>
        </p:spPr>
      </p:pic>
      <p:sp>
        <p:nvSpPr>
          <p:cNvPr id="13" name="answer">
            <a:extLst>
              <a:ext uri="{FF2B5EF4-FFF2-40B4-BE49-F238E27FC236}">
                <a16:creationId xmlns:a16="http://schemas.microsoft.com/office/drawing/2014/main" id="{A4EDA5D1-4372-8166-7FE7-DBA1D9D39B11}"/>
              </a:ext>
            </a:extLst>
          </p:cNvPr>
          <p:cNvSpPr/>
          <p:nvPr/>
        </p:nvSpPr>
        <p:spPr>
          <a:xfrm>
            <a:off x="5655728" y="2376329"/>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living 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9F4F4430-5389-C5A6-C870-7D316373450B}"/>
              </a:ext>
            </a:extLst>
          </p:cNvPr>
          <p:cNvPicPr>
            <a:picLocks noChangeAspect="1"/>
          </p:cNvPicPr>
          <p:nvPr/>
        </p:nvPicPr>
        <p:blipFill>
          <a:blip r:embed="rId5"/>
          <a:stretch>
            <a:fillRect/>
          </a:stretch>
        </p:blipFill>
        <p:spPr>
          <a:xfrm>
            <a:off x="6987819" y="4338426"/>
            <a:ext cx="462292" cy="583864"/>
          </a:xfrm>
          <a:prstGeom prst="rect">
            <a:avLst/>
          </a:prstGeom>
        </p:spPr>
      </p:pic>
      <p:sp>
        <p:nvSpPr>
          <p:cNvPr id="15" name="?">
            <a:extLst>
              <a:ext uri="{FF2B5EF4-FFF2-40B4-BE49-F238E27FC236}">
                <a16:creationId xmlns:a16="http://schemas.microsoft.com/office/drawing/2014/main" id="{EBE38237-66DF-3EBF-6CE7-C8CFFD12DAE7}"/>
              </a:ext>
            </a:extLst>
          </p:cNvPr>
          <p:cNvSpPr/>
          <p:nvPr/>
        </p:nvSpPr>
        <p:spPr>
          <a:xfrm>
            <a:off x="5665257" y="2376329"/>
            <a:ext cx="3021545" cy="2911443"/>
          </a:xfrm>
          <a:prstGeom prst="ellipse">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16600" b="1" dirty="0">
                <a:solidFill>
                  <a:schemeClr val="bg1"/>
                </a:solidFill>
                <a:effectLst/>
                <a:latin typeface="Twinkl" panose="02000000000000000000" pitchFamily="2" charset="77"/>
              </a:rPr>
              <a:t>?</a:t>
            </a:r>
          </a:p>
        </p:txBody>
      </p:sp>
      <p:pic>
        <p:nvPicPr>
          <p:cNvPr id="16" name="living room">
            <a:hlinkClick r:id="" action="ppaction://media"/>
            <a:extLst>
              <a:ext uri="{FF2B5EF4-FFF2-40B4-BE49-F238E27FC236}">
                <a16:creationId xmlns:a16="http://schemas.microsoft.com/office/drawing/2014/main" id="{0F9E0CD6-2FEE-D8E9-8181-155E2EE2D94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2126" y="293460"/>
            <a:ext cx="812800" cy="812800"/>
          </a:xfrm>
          <a:prstGeom prst="rect">
            <a:avLst/>
          </a:prstGeom>
        </p:spPr>
      </p:pic>
    </p:spTree>
    <p:extLst>
      <p:ext uri="{BB962C8B-B14F-4D97-AF65-F5344CB8AC3E}">
        <p14:creationId xmlns:p14="http://schemas.microsoft.com/office/powerpoint/2010/main" val="11370289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audio>
              <p:cMediaNode vol="80000">
                <p:cTn id="16" fill="hold" display="0">
                  <p:stCondLst>
                    <p:cond delay="indefinite"/>
                  </p:stCondLst>
                  <p:endCondLst>
                    <p:cond evt="onStopAudio" delay="0">
                      <p:tgtEl>
                        <p:sldTgt/>
                      </p:tgtEl>
                    </p:cond>
                  </p:endCondLst>
                </p:cTn>
                <p:tgtEl>
                  <p:spTgt spid="16"/>
                </p:tgtEl>
              </p:cMediaNode>
            </p:audi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857" fill="hold"/>
                                        <p:tgtEl>
                                          <p:spTgt spid="16"/>
                                        </p:tgtEl>
                                      </p:cBhvr>
                                    </p:cmd>
                                  </p:childTnLst>
                                </p:cTn>
                              </p:par>
                            </p:childTnLst>
                          </p:cTn>
                        </p:par>
                      </p:childTnLst>
                    </p:cTn>
                  </p:par>
                </p:childTnLst>
              </p:cTn>
              <p:nextCondLst>
                <p:cond evt="onClick" delay="0">
                  <p:tgtEl>
                    <p:spTgt spid="14"/>
                  </p:tgtEl>
                </p:cond>
              </p:nextCondLst>
            </p:seq>
          </p:childTnLst>
        </p:cTn>
      </p:par>
    </p:tnLst>
    <p:bldLst>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F3658-66EB-2AE9-52A6-04B099C5FA3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FF9D20D3-3255-23B5-0DD5-F6BC4CB5C3AC}"/>
              </a:ext>
            </a:extLst>
          </p:cNvPr>
          <p:cNvSpPr>
            <a:spLocks noGrp="1"/>
          </p:cNvSpPr>
          <p:nvPr>
            <p:ph type="title"/>
          </p:nvPr>
        </p:nvSpPr>
        <p:spPr/>
        <p:txBody>
          <a:bodyPr/>
          <a:lstStyle/>
          <a:p>
            <a:r>
              <a:rPr lang="en-GB" dirty="0"/>
              <a:t>How do we say this in English?</a:t>
            </a:r>
            <a:endParaRPr lang="en-PT" dirty="0"/>
          </a:p>
        </p:txBody>
      </p:sp>
      <p:sp>
        <p:nvSpPr>
          <p:cNvPr id="13" name="answer">
            <a:extLst>
              <a:ext uri="{FF2B5EF4-FFF2-40B4-BE49-F238E27FC236}">
                <a16:creationId xmlns:a16="http://schemas.microsoft.com/office/drawing/2014/main" id="{9075B264-D634-9DE7-ED6B-336ED9131900}"/>
              </a:ext>
            </a:extLst>
          </p:cNvPr>
          <p:cNvSpPr/>
          <p:nvPr/>
        </p:nvSpPr>
        <p:spPr>
          <a:xfrm>
            <a:off x="5655728" y="2376329"/>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dining 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BE30968B-B3EA-46A5-FCF8-0AA222F46471}"/>
              </a:ext>
            </a:extLst>
          </p:cNvPr>
          <p:cNvPicPr>
            <a:picLocks noChangeAspect="1"/>
          </p:cNvPicPr>
          <p:nvPr/>
        </p:nvPicPr>
        <p:blipFill>
          <a:blip r:embed="rId4"/>
          <a:stretch>
            <a:fillRect/>
          </a:stretch>
        </p:blipFill>
        <p:spPr>
          <a:xfrm>
            <a:off x="6987819" y="4338426"/>
            <a:ext cx="462292" cy="583864"/>
          </a:xfrm>
          <a:prstGeom prst="rect">
            <a:avLst/>
          </a:prstGeom>
        </p:spPr>
      </p:pic>
      <p:sp>
        <p:nvSpPr>
          <p:cNvPr id="15" name="?">
            <a:extLst>
              <a:ext uri="{FF2B5EF4-FFF2-40B4-BE49-F238E27FC236}">
                <a16:creationId xmlns:a16="http://schemas.microsoft.com/office/drawing/2014/main" id="{708B6EF1-4755-0437-54AF-CE94C4CC7AD5}"/>
              </a:ext>
            </a:extLst>
          </p:cNvPr>
          <p:cNvSpPr/>
          <p:nvPr/>
        </p:nvSpPr>
        <p:spPr>
          <a:xfrm>
            <a:off x="5655727" y="2376329"/>
            <a:ext cx="3021545" cy="2911443"/>
          </a:xfrm>
          <a:prstGeom prst="ellipse">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16600" b="1" dirty="0">
                <a:solidFill>
                  <a:schemeClr val="bg1"/>
                </a:solidFill>
                <a:effectLst/>
                <a:latin typeface="Twinkl" panose="02000000000000000000" pitchFamily="2" charset="77"/>
              </a:rPr>
              <a:t>?</a:t>
            </a:r>
          </a:p>
        </p:txBody>
      </p:sp>
      <p:pic>
        <p:nvPicPr>
          <p:cNvPr id="3" name="Picture 2" descr="A cartoon of a dining table and chairs&#10;&#10;Description automatically generated">
            <a:extLst>
              <a:ext uri="{FF2B5EF4-FFF2-40B4-BE49-F238E27FC236}">
                <a16:creationId xmlns:a16="http://schemas.microsoft.com/office/drawing/2014/main" id="{0A3438B3-AB8F-975E-334E-1CC650DD0B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727" y="1978497"/>
            <a:ext cx="4438095" cy="3138878"/>
          </a:xfrm>
          <a:prstGeom prst="rect">
            <a:avLst/>
          </a:prstGeom>
        </p:spPr>
      </p:pic>
      <p:pic>
        <p:nvPicPr>
          <p:cNvPr id="4" name="dining room">
            <a:hlinkClick r:id="" action="ppaction://media"/>
            <a:extLst>
              <a:ext uri="{FF2B5EF4-FFF2-40B4-BE49-F238E27FC236}">
                <a16:creationId xmlns:a16="http://schemas.microsoft.com/office/drawing/2014/main" id="{3DF04D4B-F505-A29D-D104-2899297C04B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03098" y="122504"/>
            <a:ext cx="812800" cy="812800"/>
          </a:xfrm>
          <a:prstGeom prst="rect">
            <a:avLst/>
          </a:prstGeom>
        </p:spPr>
      </p:pic>
    </p:spTree>
    <p:extLst>
      <p:ext uri="{BB962C8B-B14F-4D97-AF65-F5344CB8AC3E}">
        <p14:creationId xmlns:p14="http://schemas.microsoft.com/office/powerpoint/2010/main" val="106446474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audio>
              <p:cMediaNode vol="80000">
                <p:cTn id="16" fill="hold" display="0">
                  <p:stCondLst>
                    <p:cond delay="indefinite"/>
                  </p:stCondLst>
                  <p:endCondLst>
                    <p:cond evt="onStopAudio" delay="0">
                      <p:tgtEl>
                        <p:sldTgt/>
                      </p:tgtEl>
                    </p:cond>
                  </p:endCondLst>
                </p:cTn>
                <p:tgtEl>
                  <p:spTgt spid="4"/>
                </p:tgtEl>
              </p:cMediaNode>
            </p:audi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2217" fill="hold"/>
                                        <p:tgtEl>
                                          <p:spTgt spid="4"/>
                                        </p:tgtEl>
                                      </p:cBhvr>
                                    </p:cmd>
                                  </p:childTnLst>
                                </p:cTn>
                              </p:par>
                            </p:childTnLst>
                          </p:cTn>
                        </p:par>
                      </p:childTnLst>
                    </p:cTn>
                  </p:par>
                </p:childTnLst>
              </p:cTn>
              <p:nextCondLst>
                <p:cond evt="onClick" delay="0">
                  <p:tgtEl>
                    <p:spTgt spid="14"/>
                  </p:tgtEl>
                </p:cond>
              </p:nextCondLst>
            </p:seq>
          </p:childTnLst>
        </p:cTn>
      </p:par>
    </p:tnLst>
    <p:bldLst>
      <p:bldP spid="1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74EAE-BF70-0924-F9BF-0C323B63C26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E3A0CAE-C223-AD12-27E4-17A5879EAD15}"/>
              </a:ext>
            </a:extLst>
          </p:cNvPr>
          <p:cNvSpPr>
            <a:spLocks noGrp="1"/>
          </p:cNvSpPr>
          <p:nvPr>
            <p:ph type="title"/>
          </p:nvPr>
        </p:nvSpPr>
        <p:spPr/>
        <p:txBody>
          <a:bodyPr/>
          <a:lstStyle/>
          <a:p>
            <a:r>
              <a:rPr lang="en-GB" dirty="0"/>
              <a:t>How do we say this in English?</a:t>
            </a:r>
            <a:endParaRPr lang="en-PT" dirty="0"/>
          </a:p>
        </p:txBody>
      </p:sp>
      <p:sp>
        <p:nvSpPr>
          <p:cNvPr id="13" name="answer">
            <a:extLst>
              <a:ext uri="{FF2B5EF4-FFF2-40B4-BE49-F238E27FC236}">
                <a16:creationId xmlns:a16="http://schemas.microsoft.com/office/drawing/2014/main" id="{4905D151-19D9-0EA7-1E3D-C9A97CA34ED9}"/>
              </a:ext>
            </a:extLst>
          </p:cNvPr>
          <p:cNvSpPr/>
          <p:nvPr/>
        </p:nvSpPr>
        <p:spPr>
          <a:xfrm>
            <a:off x="5655728" y="2376329"/>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kitchen</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2538CFDC-3A20-56AB-8139-9C1E715EEBC6}"/>
              </a:ext>
            </a:extLst>
          </p:cNvPr>
          <p:cNvPicPr>
            <a:picLocks noChangeAspect="1"/>
          </p:cNvPicPr>
          <p:nvPr/>
        </p:nvPicPr>
        <p:blipFill>
          <a:blip r:embed="rId4"/>
          <a:stretch>
            <a:fillRect/>
          </a:stretch>
        </p:blipFill>
        <p:spPr>
          <a:xfrm>
            <a:off x="6987819" y="4338426"/>
            <a:ext cx="462292" cy="583864"/>
          </a:xfrm>
          <a:prstGeom prst="rect">
            <a:avLst/>
          </a:prstGeom>
        </p:spPr>
      </p:pic>
      <p:sp>
        <p:nvSpPr>
          <p:cNvPr id="15" name="?">
            <a:extLst>
              <a:ext uri="{FF2B5EF4-FFF2-40B4-BE49-F238E27FC236}">
                <a16:creationId xmlns:a16="http://schemas.microsoft.com/office/drawing/2014/main" id="{771C7ADB-B7A3-53D2-A70C-2C93B97CB0B5}"/>
              </a:ext>
            </a:extLst>
          </p:cNvPr>
          <p:cNvSpPr/>
          <p:nvPr/>
        </p:nvSpPr>
        <p:spPr>
          <a:xfrm>
            <a:off x="5655728" y="2376329"/>
            <a:ext cx="3021545" cy="2911443"/>
          </a:xfrm>
          <a:prstGeom prst="ellipse">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16600" b="1" dirty="0">
                <a:solidFill>
                  <a:schemeClr val="bg1"/>
                </a:solidFill>
                <a:effectLst/>
                <a:latin typeface="Twinkl" panose="02000000000000000000" pitchFamily="2" charset="77"/>
              </a:rPr>
              <a:t>?</a:t>
            </a:r>
          </a:p>
        </p:txBody>
      </p:sp>
      <p:pic>
        <p:nvPicPr>
          <p:cNvPr id="5" name="Picture 4" descr="A kitchen with a checkered floor&#10;&#10;Description automatically generated">
            <a:extLst>
              <a:ext uri="{FF2B5EF4-FFF2-40B4-BE49-F238E27FC236}">
                <a16:creationId xmlns:a16="http://schemas.microsoft.com/office/drawing/2014/main" id="{C6A4EEA5-D897-38F1-D062-77B48D0B180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9301" y="2200493"/>
            <a:ext cx="4116523" cy="2911444"/>
          </a:xfrm>
          <a:prstGeom prst="rect">
            <a:avLst/>
          </a:prstGeom>
        </p:spPr>
      </p:pic>
      <p:pic>
        <p:nvPicPr>
          <p:cNvPr id="6" name="kitchen">
            <a:hlinkClick r:id="" action="ppaction://media"/>
            <a:extLst>
              <a:ext uri="{FF2B5EF4-FFF2-40B4-BE49-F238E27FC236}">
                <a16:creationId xmlns:a16="http://schemas.microsoft.com/office/drawing/2014/main" id="{BDDA3E5E-F30D-0255-3650-92FEDCDF777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0869" y="335417"/>
            <a:ext cx="812800" cy="812800"/>
          </a:xfrm>
          <a:prstGeom prst="rect">
            <a:avLst/>
          </a:prstGeom>
        </p:spPr>
      </p:pic>
    </p:spTree>
    <p:extLst>
      <p:ext uri="{BB962C8B-B14F-4D97-AF65-F5344CB8AC3E}">
        <p14:creationId xmlns:p14="http://schemas.microsoft.com/office/powerpoint/2010/main" val="9101265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audio>
              <p:cMediaNode vol="80000">
                <p:cTn id="16" fill="hold" display="0">
                  <p:stCondLst>
                    <p:cond delay="indefinite"/>
                  </p:stCondLst>
                  <p:endCondLst>
                    <p:cond evt="onStopAudio" delay="0">
                      <p:tgtEl>
                        <p:sldTgt/>
                      </p:tgtEl>
                    </p:cond>
                  </p:endCondLst>
                </p:cTn>
                <p:tgtEl>
                  <p:spTgt spid="6"/>
                </p:tgtEl>
              </p:cMediaNode>
            </p:audi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577" fill="hold"/>
                                        <p:tgtEl>
                                          <p:spTgt spid="6"/>
                                        </p:tgtEl>
                                      </p:cBhvr>
                                    </p:cmd>
                                  </p:childTnLst>
                                </p:cTn>
                              </p:par>
                            </p:childTnLst>
                          </p:cTn>
                        </p:par>
                      </p:childTnLst>
                    </p:cTn>
                  </p:par>
                </p:childTnLst>
              </p:cTn>
              <p:nextCondLst>
                <p:cond evt="onClick" delay="0">
                  <p:tgtEl>
                    <p:spTgt spid="14"/>
                  </p:tgtEl>
                </p:cond>
              </p:nextCondLst>
            </p:seq>
          </p:childTnLst>
        </p:cTn>
      </p:par>
    </p:tnLst>
    <p:bldLst>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CD116-6E81-2543-A07B-245245DC707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89CCFF6-5E71-BA8A-3DA2-3D93E197C2B7}"/>
              </a:ext>
            </a:extLst>
          </p:cNvPr>
          <p:cNvSpPr>
            <a:spLocks noGrp="1"/>
          </p:cNvSpPr>
          <p:nvPr>
            <p:ph type="title"/>
          </p:nvPr>
        </p:nvSpPr>
        <p:spPr/>
        <p:txBody>
          <a:bodyPr/>
          <a:lstStyle/>
          <a:p>
            <a:r>
              <a:rPr lang="en-GB" dirty="0"/>
              <a:t>How do we say this in English?</a:t>
            </a:r>
            <a:endParaRPr lang="en-PT" dirty="0"/>
          </a:p>
        </p:txBody>
      </p:sp>
      <p:sp>
        <p:nvSpPr>
          <p:cNvPr id="13" name="answer">
            <a:extLst>
              <a:ext uri="{FF2B5EF4-FFF2-40B4-BE49-F238E27FC236}">
                <a16:creationId xmlns:a16="http://schemas.microsoft.com/office/drawing/2014/main" id="{E6C39312-0A68-170A-8937-58F5014E150C}"/>
              </a:ext>
            </a:extLst>
          </p:cNvPr>
          <p:cNvSpPr/>
          <p:nvPr/>
        </p:nvSpPr>
        <p:spPr>
          <a:xfrm>
            <a:off x="5655728" y="2376329"/>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bathroom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CFB450E6-E7D5-7084-7F77-2B837006D599}"/>
              </a:ext>
            </a:extLst>
          </p:cNvPr>
          <p:cNvPicPr>
            <a:picLocks noChangeAspect="1"/>
          </p:cNvPicPr>
          <p:nvPr/>
        </p:nvPicPr>
        <p:blipFill>
          <a:blip r:embed="rId4"/>
          <a:stretch>
            <a:fillRect/>
          </a:stretch>
        </p:blipFill>
        <p:spPr>
          <a:xfrm>
            <a:off x="6987819" y="4338426"/>
            <a:ext cx="462292" cy="583864"/>
          </a:xfrm>
          <a:prstGeom prst="rect">
            <a:avLst/>
          </a:prstGeom>
        </p:spPr>
      </p:pic>
      <p:sp>
        <p:nvSpPr>
          <p:cNvPr id="15" name="?">
            <a:extLst>
              <a:ext uri="{FF2B5EF4-FFF2-40B4-BE49-F238E27FC236}">
                <a16:creationId xmlns:a16="http://schemas.microsoft.com/office/drawing/2014/main" id="{41BA7D45-B66C-1222-819D-82CA2381B1B8}"/>
              </a:ext>
            </a:extLst>
          </p:cNvPr>
          <p:cNvSpPr/>
          <p:nvPr/>
        </p:nvSpPr>
        <p:spPr>
          <a:xfrm>
            <a:off x="5655727" y="2376329"/>
            <a:ext cx="3021545" cy="2911443"/>
          </a:xfrm>
          <a:prstGeom prst="ellipse">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16600" b="1" dirty="0">
                <a:solidFill>
                  <a:schemeClr val="bg1"/>
                </a:solidFill>
                <a:effectLst/>
                <a:latin typeface="Twinkl" panose="02000000000000000000" pitchFamily="2" charset="77"/>
              </a:rPr>
              <a:t>?</a:t>
            </a:r>
          </a:p>
        </p:txBody>
      </p:sp>
      <p:pic>
        <p:nvPicPr>
          <p:cNvPr id="3" name="Picture 2" descr="A bathroom with a bath tub and sink&#10;&#10;Description automatically generated">
            <a:extLst>
              <a:ext uri="{FF2B5EF4-FFF2-40B4-BE49-F238E27FC236}">
                <a16:creationId xmlns:a16="http://schemas.microsoft.com/office/drawing/2014/main" id="{F76FC793-A10D-D407-37F1-9B3D7538B60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8" y="2054188"/>
            <a:ext cx="4572000" cy="3233584"/>
          </a:xfrm>
          <a:prstGeom prst="rect">
            <a:avLst/>
          </a:prstGeom>
        </p:spPr>
      </p:pic>
      <p:pic>
        <p:nvPicPr>
          <p:cNvPr id="4" name="bathroom">
            <a:hlinkClick r:id="" action="ppaction://media"/>
            <a:extLst>
              <a:ext uri="{FF2B5EF4-FFF2-40B4-BE49-F238E27FC236}">
                <a16:creationId xmlns:a16="http://schemas.microsoft.com/office/drawing/2014/main" id="{D9E1BA59-C243-6C31-9B00-0F5849FE3B9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91783" y="438151"/>
            <a:ext cx="812800" cy="812800"/>
          </a:xfrm>
          <a:prstGeom prst="rect">
            <a:avLst/>
          </a:prstGeom>
        </p:spPr>
      </p:pic>
    </p:spTree>
    <p:extLst>
      <p:ext uri="{BB962C8B-B14F-4D97-AF65-F5344CB8AC3E}">
        <p14:creationId xmlns:p14="http://schemas.microsoft.com/office/powerpoint/2010/main" val="357049412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audio>
              <p:cMediaNode vol="80000">
                <p:cTn id="16" fill="hold" display="0">
                  <p:stCondLst>
                    <p:cond delay="indefinite"/>
                  </p:stCondLst>
                  <p:endCondLst>
                    <p:cond evt="onStopAudio" delay="0">
                      <p:tgtEl>
                        <p:sldTgt/>
                      </p:tgtEl>
                    </p:cond>
                  </p:endCondLst>
                </p:cTn>
                <p:tgtEl>
                  <p:spTgt spid="4"/>
                </p:tgtEl>
              </p:cMediaNode>
            </p:audi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727" fill="hold"/>
                                        <p:tgtEl>
                                          <p:spTgt spid="4"/>
                                        </p:tgtEl>
                                      </p:cBhvr>
                                    </p:cmd>
                                  </p:childTnLst>
                                </p:cTn>
                              </p:par>
                            </p:childTnLst>
                          </p:cTn>
                        </p:par>
                      </p:childTnLst>
                    </p:cTn>
                  </p:par>
                </p:childTnLst>
              </p:cTn>
              <p:nextCondLst>
                <p:cond evt="onClick" delay="0">
                  <p:tgtEl>
                    <p:spTgt spid="14"/>
                  </p:tgtEl>
                </p:cond>
              </p:nextCondLst>
            </p:seq>
          </p:childTnLst>
        </p:cTn>
      </p:par>
    </p:tnLst>
    <p:bldLst>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F9730B-379E-3641-0F34-4D96AB9714CE}"/>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8D82F3A6-E0BD-AB17-9D32-8CAC8B4962E1}"/>
              </a:ext>
            </a:extLst>
          </p:cNvPr>
          <p:cNvSpPr>
            <a:spLocks noGrp="1"/>
          </p:cNvSpPr>
          <p:nvPr>
            <p:ph type="title"/>
          </p:nvPr>
        </p:nvSpPr>
        <p:spPr/>
        <p:txBody>
          <a:bodyPr/>
          <a:lstStyle/>
          <a:p>
            <a:r>
              <a:rPr lang="en-GB" dirty="0"/>
              <a:t>How do we say this in English?</a:t>
            </a:r>
            <a:endParaRPr lang="en-PT" dirty="0"/>
          </a:p>
        </p:txBody>
      </p:sp>
      <p:sp>
        <p:nvSpPr>
          <p:cNvPr id="13" name="answer">
            <a:extLst>
              <a:ext uri="{FF2B5EF4-FFF2-40B4-BE49-F238E27FC236}">
                <a16:creationId xmlns:a16="http://schemas.microsoft.com/office/drawing/2014/main" id="{9353C095-B54C-8A01-E5D1-85F018861E7B}"/>
              </a:ext>
            </a:extLst>
          </p:cNvPr>
          <p:cNvSpPr/>
          <p:nvPr/>
        </p:nvSpPr>
        <p:spPr>
          <a:xfrm>
            <a:off x="5655728" y="2376329"/>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bedroom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04E9809C-5A60-381B-153E-53DCD2F7EC29}"/>
              </a:ext>
            </a:extLst>
          </p:cNvPr>
          <p:cNvPicPr>
            <a:picLocks noChangeAspect="1"/>
          </p:cNvPicPr>
          <p:nvPr/>
        </p:nvPicPr>
        <p:blipFill>
          <a:blip r:embed="rId4"/>
          <a:stretch>
            <a:fillRect/>
          </a:stretch>
        </p:blipFill>
        <p:spPr>
          <a:xfrm>
            <a:off x="6987819" y="4338426"/>
            <a:ext cx="462292" cy="583864"/>
          </a:xfrm>
          <a:prstGeom prst="rect">
            <a:avLst/>
          </a:prstGeom>
        </p:spPr>
      </p:pic>
      <p:sp>
        <p:nvSpPr>
          <p:cNvPr id="15" name="?">
            <a:extLst>
              <a:ext uri="{FF2B5EF4-FFF2-40B4-BE49-F238E27FC236}">
                <a16:creationId xmlns:a16="http://schemas.microsoft.com/office/drawing/2014/main" id="{15BFB9ED-7EA2-8900-7A0F-21AE5DBD2653}"/>
              </a:ext>
            </a:extLst>
          </p:cNvPr>
          <p:cNvSpPr/>
          <p:nvPr/>
        </p:nvSpPr>
        <p:spPr>
          <a:xfrm>
            <a:off x="5655728" y="2376329"/>
            <a:ext cx="3021545" cy="2911443"/>
          </a:xfrm>
          <a:prstGeom prst="ellipse">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16600" b="1" dirty="0">
                <a:solidFill>
                  <a:schemeClr val="bg1"/>
                </a:solidFill>
                <a:effectLst/>
                <a:latin typeface="Twinkl" panose="02000000000000000000" pitchFamily="2" charset="77"/>
              </a:rPr>
              <a:t>?</a:t>
            </a:r>
          </a:p>
        </p:txBody>
      </p:sp>
      <p:pic>
        <p:nvPicPr>
          <p:cNvPr id="5" name="Picture 4" descr="A cartoon of a room&#10;&#10;Description automatically generated">
            <a:extLst>
              <a:ext uri="{FF2B5EF4-FFF2-40B4-BE49-F238E27FC236}">
                <a16:creationId xmlns:a16="http://schemas.microsoft.com/office/drawing/2014/main" id="{1553C970-D2A5-25A5-70CD-75E85B12E47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8" y="2154926"/>
            <a:ext cx="4572000" cy="3233584"/>
          </a:xfrm>
          <a:prstGeom prst="rect">
            <a:avLst/>
          </a:prstGeom>
        </p:spPr>
      </p:pic>
      <p:pic>
        <p:nvPicPr>
          <p:cNvPr id="6" name="bedroom">
            <a:hlinkClick r:id="" action="ppaction://media"/>
            <a:extLst>
              <a:ext uri="{FF2B5EF4-FFF2-40B4-BE49-F238E27FC236}">
                <a16:creationId xmlns:a16="http://schemas.microsoft.com/office/drawing/2014/main" id="{30AB132C-1E84-7BAD-503B-35080695F32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88583" y="498931"/>
            <a:ext cx="812800" cy="812800"/>
          </a:xfrm>
          <a:prstGeom prst="rect">
            <a:avLst/>
          </a:prstGeom>
        </p:spPr>
      </p:pic>
    </p:spTree>
    <p:extLst>
      <p:ext uri="{BB962C8B-B14F-4D97-AF65-F5344CB8AC3E}">
        <p14:creationId xmlns:p14="http://schemas.microsoft.com/office/powerpoint/2010/main" val="204710013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2" presetClass="exit" presetSubtype="4" fill="hold" grpId="0" nodeType="clickEffect">
                                  <p:stCondLst>
                                    <p:cond delay="0"/>
                                  </p:stCondLst>
                                  <p:childTnLst>
                                    <p:anim calcmode="lin" valueType="num">
                                      <p:cBhvr additive="base">
                                        <p:cTn id="13" dur="500"/>
                                        <p:tgtEl>
                                          <p:spTgt spid="15"/>
                                        </p:tgtEl>
                                        <p:attrNameLst>
                                          <p:attrName>ppt_x</p:attrName>
                                        </p:attrNameLst>
                                      </p:cBhvr>
                                      <p:tavLst>
                                        <p:tav tm="0">
                                          <p:val>
                                            <p:strVal val="ppt_x"/>
                                          </p:val>
                                        </p:tav>
                                        <p:tav tm="100000">
                                          <p:val>
                                            <p:strVal val="ppt_x"/>
                                          </p:val>
                                        </p:tav>
                                      </p:tavLst>
                                    </p:anim>
                                    <p:anim calcmode="lin" valueType="num">
                                      <p:cBhvr additive="base">
                                        <p:cTn id="14" dur="500"/>
                                        <p:tgtEl>
                                          <p:spTgt spid="15"/>
                                        </p:tgtEl>
                                        <p:attrNameLst>
                                          <p:attrName>ppt_y</p:attrName>
                                        </p:attrNameLst>
                                      </p:cBhvr>
                                      <p:tavLst>
                                        <p:tav tm="0">
                                          <p:val>
                                            <p:strVal val="ppt_y"/>
                                          </p:val>
                                        </p:tav>
                                        <p:tav tm="100000">
                                          <p:val>
                                            <p:strVal val="1+ppt_h/2"/>
                                          </p:val>
                                        </p:tav>
                                      </p:tavLst>
                                    </p:anim>
                                    <p:set>
                                      <p:cBhvr>
                                        <p:cTn id="1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audio>
              <p:cMediaNode vol="80000">
                <p:cTn id="16" fill="hold" display="0">
                  <p:stCondLst>
                    <p:cond delay="indefinite"/>
                  </p:stCondLst>
                  <p:endCondLst>
                    <p:cond evt="onStopAudio" delay="0">
                      <p:tgtEl>
                        <p:sldTgt/>
                      </p:tgtEl>
                    </p:cond>
                  </p:endCondLst>
                </p:cTn>
                <p:tgtEl>
                  <p:spTgt spid="6"/>
                </p:tgtEl>
              </p:cMediaNode>
            </p:audio>
            <p:seq concurrent="1" nextAc="seek">
              <p:cTn id="17" restart="whenNotActive" fill="hold" evtFilter="cancelBubble" nodeType="interactiveSeq">
                <p:stCondLst>
                  <p:cond evt="onClick" delay="0">
                    <p:tgtEl>
                      <p:spTgt spid="14"/>
                    </p:tgtEl>
                  </p:cond>
                </p:stCondLst>
                <p:endSync evt="end" delay="0">
                  <p:rtn val="all"/>
                </p:endSync>
                <p:childTnLst>
                  <p:par>
                    <p:cTn id="18" fill="hold">
                      <p:stCondLst>
                        <p:cond delay="0"/>
                      </p:stCondLst>
                      <p:childTnLst>
                        <p:par>
                          <p:cTn id="19" fill="hold">
                            <p:stCondLst>
                              <p:cond delay="0"/>
                            </p:stCondLst>
                            <p:childTnLst>
                              <p:par>
                                <p:cTn id="20" presetID="1" presetClass="mediacall" presetSubtype="0" fill="hold" nodeType="clickEffect">
                                  <p:stCondLst>
                                    <p:cond delay="0"/>
                                  </p:stCondLst>
                                  <p:childTnLst>
                                    <p:cmd type="call" cmd="playFrom(0.0)">
                                      <p:cBhvr>
                                        <p:cTn id="21" dur="1897" fill="hold"/>
                                        <p:tgtEl>
                                          <p:spTgt spid="6"/>
                                        </p:tgtEl>
                                      </p:cBhvr>
                                    </p:cmd>
                                  </p:childTnLst>
                                </p:cTn>
                              </p:par>
                            </p:childTnLst>
                          </p:cTn>
                        </p:par>
                      </p:childTnLst>
                    </p:cTn>
                  </p:par>
                </p:childTnLst>
              </p:cTn>
              <p:nextCondLst>
                <p:cond evt="onClick" delay="0">
                  <p:tgtEl>
                    <p:spTgt spid="14"/>
                  </p:tgtEl>
                </p:cond>
              </p:nextCondLst>
            </p:seq>
          </p:childTnLst>
        </p:cTn>
      </p:par>
    </p:tnLst>
    <p:bldLst>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AB69A-D1B9-BF2C-C00F-5E7AB8ABA9FD}"/>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29EB6625-CBCE-8659-CD8A-2AF1FE57ACE2}"/>
              </a:ext>
            </a:extLst>
          </p:cNvPr>
          <p:cNvSpPr>
            <a:spLocks noGrp="1"/>
          </p:cNvSpPr>
          <p:nvPr>
            <p:ph type="title"/>
          </p:nvPr>
        </p:nvSpPr>
        <p:spPr/>
        <p:txBody>
          <a:bodyPr/>
          <a:lstStyle/>
          <a:p>
            <a:r>
              <a:rPr lang="en-GB" dirty="0"/>
              <a:t>Let’s Practise</a:t>
            </a:r>
            <a:endParaRPr lang="en-PT" dirty="0"/>
          </a:p>
        </p:txBody>
      </p:sp>
      <p:sp>
        <p:nvSpPr>
          <p:cNvPr id="2" name="TextBox 1">
            <a:extLst>
              <a:ext uri="{FF2B5EF4-FFF2-40B4-BE49-F238E27FC236}">
                <a16:creationId xmlns:a16="http://schemas.microsoft.com/office/drawing/2014/main" id="{C0EA6C25-F43B-6655-EA17-74608B373AA3}"/>
              </a:ext>
            </a:extLst>
          </p:cNvPr>
          <p:cNvSpPr txBox="1"/>
          <p:nvPr/>
        </p:nvSpPr>
        <p:spPr>
          <a:xfrm>
            <a:off x="1458532" y="1545334"/>
            <a:ext cx="6217406" cy="8309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Can you remember how to say  these words?</a:t>
            </a:r>
            <a:endParaRPr lang="en-GB" sz="2400" b="0" dirty="0">
              <a:effectLst/>
              <a:latin typeface="Twinkl" panose="02000000000000000000" pitchFamily="2" charset="77"/>
            </a:endParaRPr>
          </a:p>
          <a:p>
            <a:pPr algn="ctr" rtl="0"/>
            <a:r>
              <a:rPr lang="en-GB" sz="2400" b="0" i="0" u="none" strike="noStrike" dirty="0">
                <a:solidFill>
                  <a:srgbClr val="000000"/>
                </a:solidFill>
                <a:effectLst/>
                <a:latin typeface="Twinkl" panose="02000000000000000000" pitchFamily="2" charset="77"/>
              </a:rPr>
              <a:t>Click on the image to check. </a:t>
            </a:r>
            <a:endParaRPr lang="en-GB" sz="2400" b="0" dirty="0">
              <a:effectLst/>
              <a:latin typeface="Twinkl" panose="02000000000000000000" pitchFamily="2" charset="77"/>
            </a:endParaRPr>
          </a:p>
        </p:txBody>
      </p:sp>
      <p:pic>
        <p:nvPicPr>
          <p:cNvPr id="3" name="bathroom">
            <a:hlinkClick r:id="" action="ppaction://media"/>
            <a:extLst>
              <a:ext uri="{FF2B5EF4-FFF2-40B4-BE49-F238E27FC236}">
                <a16:creationId xmlns:a16="http://schemas.microsoft.com/office/drawing/2014/main" id="{669D54A4-04E2-E302-7C40-95CFDF892DB6}"/>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30527" y="-11792"/>
            <a:ext cx="812800" cy="812800"/>
          </a:xfrm>
          <a:prstGeom prst="rect">
            <a:avLst/>
          </a:prstGeom>
        </p:spPr>
      </p:pic>
      <p:pic>
        <p:nvPicPr>
          <p:cNvPr id="4" name="bedroom">
            <a:hlinkClick r:id="" action="ppaction://media"/>
            <a:extLst>
              <a:ext uri="{FF2B5EF4-FFF2-40B4-BE49-F238E27FC236}">
                <a16:creationId xmlns:a16="http://schemas.microsoft.com/office/drawing/2014/main" id="{6A479AAD-0887-AD69-21BE-4687D27FE887}"/>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406298" y="5294471"/>
            <a:ext cx="812800" cy="812800"/>
          </a:xfrm>
          <a:prstGeom prst="rect">
            <a:avLst/>
          </a:prstGeom>
        </p:spPr>
      </p:pic>
      <p:pic>
        <p:nvPicPr>
          <p:cNvPr id="7" name="dining room">
            <a:hlinkClick r:id="" action="ppaction://media"/>
            <a:extLst>
              <a:ext uri="{FF2B5EF4-FFF2-40B4-BE49-F238E27FC236}">
                <a16:creationId xmlns:a16="http://schemas.microsoft.com/office/drawing/2014/main" id="{795CEE7A-CF78-A4EC-3604-9F2D12BC7DE4}"/>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1406298" y="4170269"/>
            <a:ext cx="812800" cy="812800"/>
          </a:xfrm>
          <a:prstGeom prst="rect">
            <a:avLst/>
          </a:prstGeom>
        </p:spPr>
      </p:pic>
      <p:pic>
        <p:nvPicPr>
          <p:cNvPr id="9" name="kitchen">
            <a:hlinkClick r:id="" action="ppaction://media"/>
            <a:extLst>
              <a:ext uri="{FF2B5EF4-FFF2-40B4-BE49-F238E27FC236}">
                <a16:creationId xmlns:a16="http://schemas.microsoft.com/office/drawing/2014/main" id="{E9C5E8C1-15B5-C2C3-4D39-E2954B2554FC}"/>
              </a:ext>
            </a:extLst>
          </p:cNvPr>
          <p:cNvPicPr>
            <a:picLocks noChangeAspect="1"/>
          </p:cNvPicPr>
          <p:nvPr>
            <a:audioFile r:link="rId8"/>
            <p:extLst>
              <p:ext uri="{DAA4B4D4-6D71-4841-9C94-3DE7FCFB9230}">
                <p14:media xmlns:p14="http://schemas.microsoft.com/office/powerpoint/2010/main" r:embed="rId7"/>
              </p:ext>
            </p:extLst>
          </p:nvPr>
        </p:nvPicPr>
        <p:blipFill>
          <a:blip r:embed="rId12"/>
          <a:stretch>
            <a:fillRect/>
          </a:stretch>
        </p:blipFill>
        <p:spPr>
          <a:xfrm>
            <a:off x="-1406298" y="3120872"/>
            <a:ext cx="812800" cy="812800"/>
          </a:xfrm>
          <a:prstGeom prst="rect">
            <a:avLst/>
          </a:prstGeom>
        </p:spPr>
      </p:pic>
      <p:pic>
        <p:nvPicPr>
          <p:cNvPr id="10" name="living room">
            <a:hlinkClick r:id="" action="ppaction://media"/>
            <a:extLst>
              <a:ext uri="{FF2B5EF4-FFF2-40B4-BE49-F238E27FC236}">
                <a16:creationId xmlns:a16="http://schemas.microsoft.com/office/drawing/2014/main" id="{8A2385F7-F652-FA33-57CA-E6BB6AC7BE14}"/>
              </a:ext>
            </a:extLst>
          </p:cNvPr>
          <p:cNvPicPr>
            <a:picLocks noChangeAspect="1"/>
          </p:cNvPicPr>
          <p:nvPr>
            <a:audioFile r:link="rId10"/>
            <p:extLst>
              <p:ext uri="{DAA4B4D4-6D71-4841-9C94-3DE7FCFB9230}">
                <p14:media xmlns:p14="http://schemas.microsoft.com/office/powerpoint/2010/main" r:embed="rId9"/>
              </p:ext>
            </p:extLst>
          </p:nvPr>
        </p:nvPicPr>
        <p:blipFill>
          <a:blip r:embed="rId12"/>
          <a:stretch>
            <a:fillRect/>
          </a:stretch>
        </p:blipFill>
        <p:spPr>
          <a:xfrm>
            <a:off x="-1149464" y="1563529"/>
            <a:ext cx="812800" cy="812800"/>
          </a:xfrm>
          <a:prstGeom prst="rect">
            <a:avLst/>
          </a:prstGeom>
        </p:spPr>
      </p:pic>
      <p:pic>
        <p:nvPicPr>
          <p:cNvPr id="11" name="5" descr="A cartoon of a living room&#10;&#10;Description automatically generated">
            <a:extLst>
              <a:ext uri="{FF2B5EF4-FFF2-40B4-BE49-F238E27FC236}">
                <a16:creationId xmlns:a16="http://schemas.microsoft.com/office/drawing/2014/main" id="{DA7DB8C7-01B9-115E-D203-58F7B553D346}"/>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149328" y="4648920"/>
            <a:ext cx="2061980" cy="1458351"/>
          </a:xfrm>
          <a:prstGeom prst="rect">
            <a:avLst/>
          </a:prstGeom>
        </p:spPr>
      </p:pic>
      <p:pic>
        <p:nvPicPr>
          <p:cNvPr id="12" name="4" descr="A cartoon of a dining table and chairs&#10;&#10;Description automatically generated">
            <a:extLst>
              <a:ext uri="{FF2B5EF4-FFF2-40B4-BE49-F238E27FC236}">
                <a16:creationId xmlns:a16="http://schemas.microsoft.com/office/drawing/2014/main" id="{70D9F326-BDA4-0938-8AA3-9C7FA5D9CBCD}"/>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2082707" y="4648920"/>
            <a:ext cx="2061980" cy="1458351"/>
          </a:xfrm>
          <a:prstGeom prst="rect">
            <a:avLst/>
          </a:prstGeom>
        </p:spPr>
      </p:pic>
      <p:pic>
        <p:nvPicPr>
          <p:cNvPr id="16" name="1" descr="A kitchen with a checkered floor&#10;&#10;Description automatically generated">
            <a:extLst>
              <a:ext uri="{FF2B5EF4-FFF2-40B4-BE49-F238E27FC236}">
                <a16:creationId xmlns:a16="http://schemas.microsoft.com/office/drawing/2014/main" id="{04EFF2E9-44B8-AEDE-6C5E-ACB5FC7AA2DE}"/>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66728" y="2553476"/>
            <a:ext cx="2061980" cy="1458351"/>
          </a:xfrm>
          <a:prstGeom prst="rect">
            <a:avLst/>
          </a:prstGeom>
        </p:spPr>
      </p:pic>
      <p:pic>
        <p:nvPicPr>
          <p:cNvPr id="17" name="2" descr="A bathroom with a bath tub and sink&#10;&#10;Description automatically generated">
            <a:extLst>
              <a:ext uri="{FF2B5EF4-FFF2-40B4-BE49-F238E27FC236}">
                <a16:creationId xmlns:a16="http://schemas.microsoft.com/office/drawing/2014/main" id="{C451547E-23EC-B890-07E4-787BDF8B2A5A}"/>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588934" y="2553476"/>
            <a:ext cx="2061980" cy="1458351"/>
          </a:xfrm>
          <a:prstGeom prst="rect">
            <a:avLst/>
          </a:prstGeom>
        </p:spPr>
      </p:pic>
      <p:pic>
        <p:nvPicPr>
          <p:cNvPr id="18" name="3" descr="A cartoon of a room&#10;&#10;Description automatically generated">
            <a:extLst>
              <a:ext uri="{FF2B5EF4-FFF2-40B4-BE49-F238E27FC236}">
                <a16:creationId xmlns:a16="http://schemas.microsoft.com/office/drawing/2014/main" id="{781F4827-A416-1728-3ED6-29A647F3E062}"/>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572680" y="2553476"/>
            <a:ext cx="2061980" cy="1458351"/>
          </a:xfrm>
          <a:prstGeom prst="rect">
            <a:avLst/>
          </a:prstGeom>
        </p:spPr>
      </p:pic>
      <p:sp>
        <p:nvSpPr>
          <p:cNvPr id="20" name="Rounded Rectangle 19">
            <a:extLst>
              <a:ext uri="{FF2B5EF4-FFF2-40B4-BE49-F238E27FC236}">
                <a16:creationId xmlns:a16="http://schemas.microsoft.com/office/drawing/2014/main" id="{14EA650F-7C45-6E96-8455-833B0D8D63F6}"/>
              </a:ext>
            </a:extLst>
          </p:cNvPr>
          <p:cNvSpPr/>
          <p:nvPr/>
        </p:nvSpPr>
        <p:spPr>
          <a:xfrm>
            <a:off x="510746" y="4126063"/>
            <a:ext cx="1973943" cy="408620"/>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PT" dirty="0">
                <a:latin typeface="Twinkl" panose="02000000000000000000" pitchFamily="2" charset="77"/>
              </a:rPr>
              <a:t>kitchen</a:t>
            </a:r>
            <a:endParaRPr kumimoji="0" lang="en-PT" sz="1800" u="none" strike="noStrike" cap="none" spc="0" normalizeH="0" baseline="0" dirty="0">
              <a:ln>
                <a:noFill/>
              </a:ln>
              <a:solidFill>
                <a:srgbClr val="1C1C1C"/>
              </a:solidFill>
              <a:effectLst/>
              <a:uFillTx/>
              <a:latin typeface="Twinkl" panose="02000000000000000000" pitchFamily="2" charset="77"/>
              <a:sym typeface="Twinkl Thin"/>
            </a:endParaRPr>
          </a:p>
        </p:txBody>
      </p:sp>
      <p:sp>
        <p:nvSpPr>
          <p:cNvPr id="21" name="Rounded Rectangle 20">
            <a:extLst>
              <a:ext uri="{FF2B5EF4-FFF2-40B4-BE49-F238E27FC236}">
                <a16:creationId xmlns:a16="http://schemas.microsoft.com/office/drawing/2014/main" id="{4435A0FE-B497-D382-76AC-AB30F48E4B05}"/>
              </a:ext>
            </a:extLst>
          </p:cNvPr>
          <p:cNvSpPr/>
          <p:nvPr/>
        </p:nvSpPr>
        <p:spPr>
          <a:xfrm>
            <a:off x="3631317" y="4126063"/>
            <a:ext cx="1973943" cy="408620"/>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PT" dirty="0">
                <a:latin typeface="Twinkl" panose="02000000000000000000" pitchFamily="2" charset="77"/>
              </a:rPr>
              <a:t>bathroom</a:t>
            </a:r>
            <a:endParaRPr kumimoji="0" lang="en-PT" sz="1800" u="none" strike="noStrike" cap="none" spc="0" normalizeH="0" baseline="0" dirty="0">
              <a:ln>
                <a:noFill/>
              </a:ln>
              <a:solidFill>
                <a:srgbClr val="1C1C1C"/>
              </a:solidFill>
              <a:effectLst/>
              <a:uFillTx/>
              <a:latin typeface="Twinkl" panose="02000000000000000000" pitchFamily="2" charset="77"/>
              <a:sym typeface="Twinkl Thin"/>
            </a:endParaRPr>
          </a:p>
        </p:txBody>
      </p:sp>
      <p:sp>
        <p:nvSpPr>
          <p:cNvPr id="22" name="Rounded Rectangle 21">
            <a:extLst>
              <a:ext uri="{FF2B5EF4-FFF2-40B4-BE49-F238E27FC236}">
                <a16:creationId xmlns:a16="http://schemas.microsoft.com/office/drawing/2014/main" id="{7FF7C6A2-4586-FD3C-CA8F-EA2BCFEB5908}"/>
              </a:ext>
            </a:extLst>
          </p:cNvPr>
          <p:cNvSpPr/>
          <p:nvPr/>
        </p:nvSpPr>
        <p:spPr>
          <a:xfrm>
            <a:off x="6635774" y="4126063"/>
            <a:ext cx="1973943" cy="408620"/>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PT" dirty="0">
                <a:latin typeface="Twinkl" panose="02000000000000000000" pitchFamily="2" charset="77"/>
              </a:rPr>
              <a:t>bedroom</a:t>
            </a:r>
            <a:endParaRPr kumimoji="0" lang="en-PT" sz="1800" u="none" strike="noStrike" cap="none" spc="0" normalizeH="0" baseline="0" dirty="0">
              <a:ln>
                <a:noFill/>
              </a:ln>
              <a:solidFill>
                <a:srgbClr val="1C1C1C"/>
              </a:solidFill>
              <a:effectLst/>
              <a:uFillTx/>
              <a:latin typeface="Twinkl" panose="02000000000000000000" pitchFamily="2" charset="77"/>
              <a:sym typeface="Twinkl Thin"/>
            </a:endParaRPr>
          </a:p>
        </p:txBody>
      </p:sp>
      <p:sp>
        <p:nvSpPr>
          <p:cNvPr id="23" name="Rounded Rectangle 22">
            <a:extLst>
              <a:ext uri="{FF2B5EF4-FFF2-40B4-BE49-F238E27FC236}">
                <a16:creationId xmlns:a16="http://schemas.microsoft.com/office/drawing/2014/main" id="{2CF58CD3-BCEA-1199-44ED-61C61F8EB3DB}"/>
              </a:ext>
            </a:extLst>
          </p:cNvPr>
          <p:cNvSpPr/>
          <p:nvPr/>
        </p:nvSpPr>
        <p:spPr>
          <a:xfrm>
            <a:off x="2121831" y="6187092"/>
            <a:ext cx="1973943" cy="408620"/>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PT" dirty="0">
                <a:latin typeface="Twinkl" panose="02000000000000000000" pitchFamily="2" charset="77"/>
              </a:rPr>
              <a:t>dining room</a:t>
            </a:r>
            <a:endParaRPr kumimoji="0" lang="en-PT" sz="1800" u="none" strike="noStrike" cap="none" spc="0" normalizeH="0" baseline="0" dirty="0">
              <a:ln>
                <a:noFill/>
              </a:ln>
              <a:solidFill>
                <a:srgbClr val="1C1C1C"/>
              </a:solidFill>
              <a:effectLst/>
              <a:uFillTx/>
              <a:latin typeface="Twinkl" panose="02000000000000000000" pitchFamily="2" charset="77"/>
              <a:sym typeface="Twinkl Thin"/>
            </a:endParaRPr>
          </a:p>
        </p:txBody>
      </p:sp>
      <p:sp>
        <p:nvSpPr>
          <p:cNvPr id="24" name="Rounded Rectangle 23">
            <a:extLst>
              <a:ext uri="{FF2B5EF4-FFF2-40B4-BE49-F238E27FC236}">
                <a16:creationId xmlns:a16="http://schemas.microsoft.com/office/drawing/2014/main" id="{4DF1373B-CEE0-9C2E-9D93-3D27F227C0DC}"/>
              </a:ext>
            </a:extLst>
          </p:cNvPr>
          <p:cNvSpPr/>
          <p:nvPr/>
        </p:nvSpPr>
        <p:spPr>
          <a:xfrm>
            <a:off x="5169831" y="6187092"/>
            <a:ext cx="1973943" cy="408620"/>
          </a:xfrm>
          <a:prstGeom prst="roundRect">
            <a:avLst/>
          </a:prstGeom>
          <a:solidFill>
            <a:srgbClr val="FFFFFF"/>
          </a:solid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lang="en-PT" dirty="0">
                <a:latin typeface="Twinkl" panose="02000000000000000000" pitchFamily="2" charset="77"/>
              </a:rPr>
              <a:t>living room</a:t>
            </a:r>
            <a:endParaRPr kumimoji="0" lang="en-PT" sz="1800" u="none" strike="noStrike" cap="none" spc="0" normalizeH="0" baseline="0" dirty="0">
              <a:ln>
                <a:noFill/>
              </a:ln>
              <a:solidFill>
                <a:srgbClr val="1C1C1C"/>
              </a:solidFill>
              <a:effectLst/>
              <a:uFillTx/>
              <a:latin typeface="Twinkl" panose="02000000000000000000" pitchFamily="2" charset="77"/>
              <a:sym typeface="Twinkl Thin"/>
            </a:endParaRPr>
          </a:p>
        </p:txBody>
      </p:sp>
    </p:spTree>
    <p:extLst>
      <p:ext uri="{BB962C8B-B14F-4D97-AF65-F5344CB8AC3E}">
        <p14:creationId xmlns:p14="http://schemas.microsoft.com/office/powerpoint/2010/main" val="1820694863"/>
      </p:ext>
    </p:extLst>
  </p:cSld>
  <p:clrMapOvr>
    <a:masterClrMapping/>
  </p:clrMapOvr>
  <p:transition spd="med"/>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3"/>
                </p:tgtEl>
              </p:cMediaNode>
            </p:audio>
            <p:audio>
              <p:cMediaNode vol="80000">
                <p:cTn id="3" fill="hold" display="0">
                  <p:stCondLst>
                    <p:cond delay="indefinite"/>
                  </p:stCondLst>
                  <p:endCondLst>
                    <p:cond evt="onStopAudio" delay="0">
                      <p:tgtEl>
                        <p:sldTgt/>
                      </p:tgtEl>
                    </p:cond>
                  </p:endCondLst>
                </p:cTn>
                <p:tgtEl>
                  <p:spTgt spid="4"/>
                </p:tgtEl>
              </p:cMediaNode>
            </p:audio>
            <p:audio>
              <p:cMediaNode vol="80000">
                <p:cTn id="4" fill="hold" display="0">
                  <p:stCondLst>
                    <p:cond delay="indefinite"/>
                  </p:stCondLst>
                  <p:endCondLst>
                    <p:cond evt="onStopAudio" delay="0">
                      <p:tgtEl>
                        <p:sldTgt/>
                      </p:tgtEl>
                    </p:cond>
                  </p:endCondLst>
                </p:cTn>
                <p:tgtEl>
                  <p:spTgt spid="7"/>
                </p:tgtEl>
              </p:cMediaNode>
            </p:audio>
            <p:audio>
              <p:cMediaNode vol="80000">
                <p:cTn id="5" fill="hold" display="0">
                  <p:stCondLst>
                    <p:cond delay="indefinite"/>
                  </p:stCondLst>
                  <p:endCondLst>
                    <p:cond evt="onStopAudio" delay="0">
                      <p:tgtEl>
                        <p:sldTgt/>
                      </p:tgtEl>
                    </p:cond>
                  </p:endCondLst>
                </p:cTn>
                <p:tgtEl>
                  <p:spTgt spid="9"/>
                </p:tgtEl>
              </p:cMediaNode>
            </p:audio>
            <p:audio>
              <p:cMediaNode vol="80000">
                <p:cTn id="6" fill="hold" display="0">
                  <p:stCondLst>
                    <p:cond delay="indefinite"/>
                  </p:stCondLst>
                  <p:endCondLst>
                    <p:cond evt="onStopAudio" delay="0">
                      <p:tgtEl>
                        <p:sldTgt/>
                      </p:tgtEl>
                    </p:cond>
                  </p:endCondLst>
                </p:cTn>
                <p:tgtEl>
                  <p:spTgt spid="10"/>
                </p:tgtEl>
              </p:cMediaNode>
            </p:audio>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727" fill="hold"/>
                                        <p:tgtEl>
                                          <p:spTgt spid="3"/>
                                        </p:tgtEl>
                                      </p:cBhvr>
                                    </p:cmd>
                                  </p:childTnLst>
                                </p:cTn>
                              </p:par>
                              <p:par>
                                <p:cTn id="12" presetID="2" presetClass="entr" presetSubtype="4" fill="hold" grpId="0" nodeType="with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additive="base">
                                        <p:cTn id="14" dur="500" fill="hold"/>
                                        <p:tgtEl>
                                          <p:spTgt spid="21"/>
                                        </p:tgtEl>
                                        <p:attrNameLst>
                                          <p:attrName>ppt_x</p:attrName>
                                        </p:attrNameLst>
                                      </p:cBhvr>
                                      <p:tavLst>
                                        <p:tav tm="0">
                                          <p:val>
                                            <p:strVal val="#ppt_x"/>
                                          </p:val>
                                        </p:tav>
                                        <p:tav tm="100000">
                                          <p:val>
                                            <p:strVal val="#ppt_x"/>
                                          </p:val>
                                        </p:tav>
                                      </p:tavLst>
                                    </p:anim>
                                    <p:anim calcmode="lin" valueType="num">
                                      <p:cBhvr additive="base">
                                        <p:cTn id="15"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7"/>
                  </p:tgtEl>
                </p:cond>
              </p:nextCondLst>
            </p:seq>
            <p:seq concurrent="1" nextAc="seek">
              <p:cTn id="16" restart="whenNotActive" fill="hold" evtFilter="cancelBubble" nodeType="interactiveSeq">
                <p:stCondLst>
                  <p:cond evt="onClick" delay="0">
                    <p:tgtEl>
                      <p:spTgt spid="18"/>
                    </p:tgtEl>
                  </p:cond>
                </p:stCondLst>
                <p:endSync evt="end" delay="0">
                  <p:rtn val="all"/>
                </p:endSync>
                <p:childTnLst>
                  <p:par>
                    <p:cTn id="17" fill="hold">
                      <p:stCondLst>
                        <p:cond delay="0"/>
                      </p:stCondLst>
                      <p:childTnLst>
                        <p:par>
                          <p:cTn id="18" fill="hold">
                            <p:stCondLst>
                              <p:cond delay="0"/>
                            </p:stCondLst>
                            <p:childTnLst>
                              <p:par>
                                <p:cTn id="19" presetID="1" presetClass="mediacall" presetSubtype="0" fill="hold" nodeType="clickEffect">
                                  <p:stCondLst>
                                    <p:cond delay="0"/>
                                  </p:stCondLst>
                                  <p:childTnLst>
                                    <p:cmd type="call" cmd="playFrom(0.0)">
                                      <p:cBhvr>
                                        <p:cTn id="20" dur="1897" fill="hold"/>
                                        <p:tgtEl>
                                          <p:spTgt spid="4"/>
                                        </p:tgtEl>
                                      </p:cBhvr>
                                    </p:cmd>
                                  </p:childTnLst>
                                </p:cTn>
                              </p:par>
                              <p:par>
                                <p:cTn id="21" presetID="2" presetClass="entr" presetSubtype="4"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500" fill="hold"/>
                                        <p:tgtEl>
                                          <p:spTgt spid="22"/>
                                        </p:tgtEl>
                                        <p:attrNameLst>
                                          <p:attrName>ppt_x</p:attrName>
                                        </p:attrNameLst>
                                      </p:cBhvr>
                                      <p:tavLst>
                                        <p:tav tm="0">
                                          <p:val>
                                            <p:strVal val="#ppt_x"/>
                                          </p:val>
                                        </p:tav>
                                        <p:tav tm="100000">
                                          <p:val>
                                            <p:strVal val="#ppt_x"/>
                                          </p:val>
                                        </p:tav>
                                      </p:tavLst>
                                    </p:anim>
                                    <p:anim calcmode="lin" valueType="num">
                                      <p:cBhvr additive="base">
                                        <p:cTn id="2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8"/>
                  </p:tgtEl>
                </p:cond>
              </p:nextCondLst>
            </p:seq>
            <p:seq concurrent="1" nextAc="seek">
              <p:cTn id="25" restart="whenNotActive" fill="hold" evtFilter="cancelBubble" nodeType="interactiveSeq">
                <p:stCondLst>
                  <p:cond evt="onClick" delay="0">
                    <p:tgtEl>
                      <p:spTgt spid="12"/>
                    </p:tgtEl>
                  </p:cond>
                </p:stCondLst>
                <p:endSync evt="end" delay="0">
                  <p:rtn val="all"/>
                </p:endSync>
                <p:childTnLst>
                  <p:par>
                    <p:cTn id="26" fill="hold">
                      <p:stCondLst>
                        <p:cond delay="0"/>
                      </p:stCondLst>
                      <p:childTnLst>
                        <p:par>
                          <p:cTn id="27" fill="hold">
                            <p:stCondLst>
                              <p:cond delay="0"/>
                            </p:stCondLst>
                            <p:childTnLst>
                              <p:par>
                                <p:cTn id="28" presetID="1" presetClass="mediacall" presetSubtype="0" fill="hold" nodeType="clickEffect">
                                  <p:stCondLst>
                                    <p:cond delay="0"/>
                                  </p:stCondLst>
                                  <p:childTnLst>
                                    <p:cmd type="call" cmd="playFrom(0.0)">
                                      <p:cBhvr>
                                        <p:cTn id="29" dur="2217" fill="hold"/>
                                        <p:tgtEl>
                                          <p:spTgt spid="7"/>
                                        </p:tgtEl>
                                      </p:cBhvr>
                                    </p:cmd>
                                  </p:childTnLst>
                                </p:cTn>
                              </p:par>
                              <p:par>
                                <p:cTn id="30" presetID="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ppt_x"/>
                                          </p:val>
                                        </p:tav>
                                        <p:tav tm="100000">
                                          <p:val>
                                            <p:strVal val="#ppt_x"/>
                                          </p:val>
                                        </p:tav>
                                      </p:tavLst>
                                    </p:anim>
                                    <p:anim calcmode="lin" valueType="num">
                                      <p:cBhvr additive="base">
                                        <p:cTn id="3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2"/>
                  </p:tgtEl>
                </p:cond>
              </p:nextCondLst>
            </p:seq>
            <p:seq concurrent="1" nextAc="seek">
              <p:cTn id="34" restart="whenNotActive" fill="hold" evtFilter="cancelBubble" nodeType="interactiveSeq">
                <p:stCondLst>
                  <p:cond evt="onClick" delay="0">
                    <p:tgtEl>
                      <p:spTgt spid="16"/>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577" fill="hold"/>
                                        <p:tgtEl>
                                          <p:spTgt spid="9"/>
                                        </p:tgtEl>
                                      </p:cBhvr>
                                    </p:cmd>
                                  </p:childTnLst>
                                </p:cTn>
                              </p:par>
                              <p:par>
                                <p:cTn id="39" presetID="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fill="hold"/>
                                        <p:tgtEl>
                                          <p:spTgt spid="20"/>
                                        </p:tgtEl>
                                        <p:attrNameLst>
                                          <p:attrName>ppt_x</p:attrName>
                                        </p:attrNameLst>
                                      </p:cBhvr>
                                      <p:tavLst>
                                        <p:tav tm="0">
                                          <p:val>
                                            <p:strVal val="#ppt_x"/>
                                          </p:val>
                                        </p:tav>
                                        <p:tav tm="100000">
                                          <p:val>
                                            <p:strVal val="#ppt_x"/>
                                          </p:val>
                                        </p:tav>
                                      </p:tavLst>
                                    </p:anim>
                                    <p:anim calcmode="lin" valueType="num">
                                      <p:cBhvr additive="base">
                                        <p:cTn id="4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6"/>
                  </p:tgtEl>
                </p:cond>
              </p:nextCondLst>
            </p:seq>
            <p:seq concurrent="1" nextAc="seek">
              <p:cTn id="43" restart="whenNotActive" fill="hold" evtFilter="cancelBubble" nodeType="interactiveSeq">
                <p:stCondLst>
                  <p:cond evt="onClick" delay="0">
                    <p:tgtEl>
                      <p:spTgt spid="11"/>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2857" fill="hold"/>
                                        <p:tgtEl>
                                          <p:spTgt spid="10"/>
                                        </p:tgtEl>
                                      </p:cBhvr>
                                    </p:cmd>
                                  </p:childTnLst>
                                </p:cTn>
                              </p:par>
                              <p:par>
                                <p:cTn id="48" presetID="2" presetClass="entr" presetSubtype="4"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ppt_x"/>
                                          </p:val>
                                        </p:tav>
                                        <p:tav tm="100000">
                                          <p:val>
                                            <p:strVal val="#ppt_x"/>
                                          </p:val>
                                        </p:tav>
                                      </p:tavLst>
                                    </p:anim>
                                    <p:anim calcmode="lin" valueType="num">
                                      <p:cBhvr additive="base">
                                        <p:cTn id="51"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11"/>
                  </p:tgtEl>
                </p:cond>
              </p:nextCondLst>
            </p:seq>
          </p:childTnLst>
        </p:cTn>
      </p:par>
    </p:tnLst>
    <p:bldLst>
      <p:bldP spid="20" grpId="0" animBg="1"/>
      <p:bldP spid="21" grpId="0" animBg="1"/>
      <p:bldP spid="22" grpId="0" animBg="1"/>
      <p:bldP spid="23"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7CA22-CED5-87D1-D814-A6E1F0B3374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46EE7536-9835-3F0A-C80E-1BAAE0C73377}"/>
              </a:ext>
            </a:extLst>
          </p:cNvPr>
          <p:cNvSpPr>
            <a:spLocks noGrp="1"/>
          </p:cNvSpPr>
          <p:nvPr>
            <p:ph type="title"/>
          </p:nvPr>
        </p:nvSpPr>
        <p:spPr/>
        <p:txBody>
          <a:bodyPr/>
          <a:lstStyle/>
          <a:p>
            <a:r>
              <a:rPr lang="en-GB" dirty="0"/>
              <a:t>What room is this?</a:t>
            </a:r>
            <a:endParaRPr lang="en-PT" dirty="0"/>
          </a:p>
        </p:txBody>
      </p:sp>
      <p:grpSp>
        <p:nvGrpSpPr>
          <p:cNvPr id="7" name="play">
            <a:extLst>
              <a:ext uri="{FF2B5EF4-FFF2-40B4-BE49-F238E27FC236}">
                <a16:creationId xmlns:a16="http://schemas.microsoft.com/office/drawing/2014/main" id="{1D87AD02-8F84-A9A6-5E3E-E083D4FDB10D}"/>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64320C90-DFB0-E3FC-9B00-2B6399C9BF07}"/>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living 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E47C3400-46C2-6D27-5663-64678C78F7C4}"/>
                </a:ext>
              </a:extLst>
            </p:cNvPr>
            <p:cNvPicPr>
              <a:picLocks noChangeAspect="1"/>
            </p:cNvPicPr>
            <p:nvPr/>
          </p:nvPicPr>
          <p:blipFill>
            <a:blip r:embed="rId4"/>
            <a:stretch>
              <a:fillRect/>
            </a:stretch>
          </p:blipFill>
          <p:spPr>
            <a:xfrm>
              <a:off x="6987819" y="5470503"/>
              <a:ext cx="462292" cy="583864"/>
            </a:xfrm>
            <a:prstGeom prst="rect">
              <a:avLst/>
            </a:prstGeom>
          </p:spPr>
        </p:pic>
      </p:grpSp>
      <p:sp>
        <p:nvSpPr>
          <p:cNvPr id="2" name="TextBox 1">
            <a:extLst>
              <a:ext uri="{FF2B5EF4-FFF2-40B4-BE49-F238E27FC236}">
                <a16:creationId xmlns:a16="http://schemas.microsoft.com/office/drawing/2014/main" id="{7E9A2087-00D7-13AB-0A56-D478C5CB565C}"/>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pic>
        <p:nvPicPr>
          <p:cNvPr id="4" name="Picture 3" descr="A cartoon of a person and a child playing with toys in a living room&#10;&#10;Description automatically generated">
            <a:extLst>
              <a:ext uri="{FF2B5EF4-FFF2-40B4-BE49-F238E27FC236}">
                <a16:creationId xmlns:a16="http://schemas.microsoft.com/office/drawing/2014/main" id="{B5CBF248-4F69-D757-7F7C-B6A8ECBD66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726" y="2506957"/>
            <a:ext cx="5139125" cy="3632586"/>
          </a:xfrm>
          <a:prstGeom prst="rect">
            <a:avLst/>
          </a:prstGeom>
        </p:spPr>
      </p:pic>
      <p:sp>
        <p:nvSpPr>
          <p:cNvPr id="9" name="answer">
            <a:extLst>
              <a:ext uri="{FF2B5EF4-FFF2-40B4-BE49-F238E27FC236}">
                <a16:creationId xmlns:a16="http://schemas.microsoft.com/office/drawing/2014/main" id="{2E2BDAE6-C57C-2997-7C24-D08507279226}"/>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10" name="living room">
            <a:hlinkClick r:id="" action="ppaction://media"/>
            <a:extLst>
              <a:ext uri="{FF2B5EF4-FFF2-40B4-BE49-F238E27FC236}">
                <a16:creationId xmlns:a16="http://schemas.microsoft.com/office/drawing/2014/main" id="{2E3A6F12-3E49-7697-FCC1-7912A012E81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8926" y="168769"/>
            <a:ext cx="812800" cy="812800"/>
          </a:xfrm>
          <a:prstGeom prst="rect">
            <a:avLst/>
          </a:prstGeom>
        </p:spPr>
      </p:pic>
    </p:spTree>
    <p:extLst>
      <p:ext uri="{BB962C8B-B14F-4D97-AF65-F5344CB8AC3E}">
        <p14:creationId xmlns:p14="http://schemas.microsoft.com/office/powerpoint/2010/main" val="1760459298"/>
      </p:ext>
    </p:extLst>
  </p:cSld>
  <p:clrMapOvr>
    <a:masterClrMapping/>
  </p:clrMapOvr>
  <p:transition spd="med"/>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0"/>
                </p:tgtEl>
              </p:cMediaNode>
            </p:audio>
            <p:seq concurrent="1" nextAc="seek">
              <p:cTn id="3" restart="whenNotActive" fill="hold" evtFilter="cancelBubble" nodeType="interactiveSeq">
                <p:stCondLst>
                  <p:cond evt="onClick" delay="0">
                    <p:tgtEl>
                      <p:spTgt spid="9"/>
                    </p:tgtEl>
                  </p:cond>
                </p:stCondLst>
                <p:endSync evt="end" delay="0">
                  <p:rtn val="all"/>
                </p:endSync>
                <p:childTnLst>
                  <p:par>
                    <p:cTn id="4" fill="hold">
                      <p:stCondLst>
                        <p:cond delay="0"/>
                      </p:stCondLst>
                      <p:childTnLst>
                        <p:par>
                          <p:cTn id="5" fill="hold">
                            <p:stCondLst>
                              <p:cond delay="0"/>
                            </p:stCondLst>
                            <p:childTnLst>
                              <p:par>
                                <p:cTn id="6" presetID="2" presetClass="entr" presetSubtype="4" fill="hold" nodeType="clickEffect">
                                  <p:stCondLst>
                                    <p:cond delay="0"/>
                                  </p:stCondLst>
                                  <p:childTnLst>
                                    <p:set>
                                      <p:cBhvr>
                                        <p:cTn id="7" dur="1" fill="hold">
                                          <p:stCondLst>
                                            <p:cond delay="0"/>
                                          </p:stCondLst>
                                        </p:cTn>
                                        <p:tgtEl>
                                          <p:spTgt spid="7"/>
                                        </p:tgtEl>
                                        <p:attrNameLst>
                                          <p:attrName>style.visibility</p:attrName>
                                        </p:attrNameLst>
                                      </p:cBhvr>
                                      <p:to>
                                        <p:strVal val="visible"/>
                                      </p:to>
                                    </p:set>
                                    <p:anim calcmode="lin" valueType="num">
                                      <p:cBhvr additive="base">
                                        <p:cTn id="8" dur="500" fill="hold"/>
                                        <p:tgtEl>
                                          <p:spTgt spid="7"/>
                                        </p:tgtEl>
                                        <p:attrNameLst>
                                          <p:attrName>ppt_x</p:attrName>
                                        </p:attrNameLst>
                                      </p:cBhvr>
                                      <p:tavLst>
                                        <p:tav tm="0">
                                          <p:val>
                                            <p:strVal val="#ppt_x"/>
                                          </p:val>
                                        </p:tav>
                                        <p:tav tm="100000">
                                          <p:val>
                                            <p:strVal val="#ppt_x"/>
                                          </p:val>
                                        </p:tav>
                                      </p:tavLst>
                                    </p:anim>
                                    <p:anim calcmode="lin" valueType="num">
                                      <p:cBhvr additive="base">
                                        <p:cTn id="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857" fill="hold"/>
                                        <p:tgtEl>
                                          <p:spTgt spid="10"/>
                                        </p:tgtEl>
                                      </p:cBhvr>
                                    </p:cmd>
                                  </p:childTnLst>
                                </p:cTn>
                              </p:par>
                            </p:childTnLst>
                          </p:cTn>
                        </p:par>
                      </p:childTnLst>
                    </p:cTn>
                  </p:par>
                </p:childTnLst>
              </p:cTn>
              <p:nextCondLst>
                <p:cond evt="onClick" delay="0">
                  <p:tgtEl>
                    <p:spTgt spid="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5BD7A4-B6F5-900E-855F-E34DA7A82BB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7688DB3-B164-9280-7578-F84C7B364166}"/>
              </a:ext>
            </a:extLst>
          </p:cNvPr>
          <p:cNvSpPr>
            <a:spLocks noGrp="1"/>
          </p:cNvSpPr>
          <p:nvPr>
            <p:ph type="title"/>
          </p:nvPr>
        </p:nvSpPr>
        <p:spPr/>
        <p:txBody>
          <a:bodyPr/>
          <a:lstStyle/>
          <a:p>
            <a:r>
              <a:rPr lang="en-GB" dirty="0"/>
              <a:t>What room is this?</a:t>
            </a:r>
            <a:endParaRPr lang="en-PT" dirty="0"/>
          </a:p>
        </p:txBody>
      </p:sp>
      <p:grpSp>
        <p:nvGrpSpPr>
          <p:cNvPr id="7" name="play">
            <a:extLst>
              <a:ext uri="{FF2B5EF4-FFF2-40B4-BE49-F238E27FC236}">
                <a16:creationId xmlns:a16="http://schemas.microsoft.com/office/drawing/2014/main" id="{B2135A1E-937B-A7EA-797B-5E6DA27F9C69}"/>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A00BCDCF-8D0B-3602-1A14-4382BBB81A35}"/>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bedroom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79976885-A6A8-2943-D3EE-30EA329540DE}"/>
                </a:ext>
              </a:extLst>
            </p:cNvPr>
            <p:cNvPicPr>
              <a:picLocks noChangeAspect="1"/>
            </p:cNvPicPr>
            <p:nvPr/>
          </p:nvPicPr>
          <p:blipFill>
            <a:blip r:embed="rId4"/>
            <a:stretch>
              <a:fillRect/>
            </a:stretch>
          </p:blipFill>
          <p:spPr>
            <a:xfrm>
              <a:off x="6987819" y="5470503"/>
              <a:ext cx="462292" cy="583864"/>
            </a:xfrm>
            <a:prstGeom prst="rect">
              <a:avLst/>
            </a:prstGeom>
          </p:spPr>
        </p:pic>
      </p:grpSp>
      <p:sp>
        <p:nvSpPr>
          <p:cNvPr id="2" name="TextBox 1">
            <a:extLst>
              <a:ext uri="{FF2B5EF4-FFF2-40B4-BE49-F238E27FC236}">
                <a16:creationId xmlns:a16="http://schemas.microsoft.com/office/drawing/2014/main" id="{49925B9C-0F0B-4352-EF9A-91EC598CCDA4}"/>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37A8BB32-38FC-FF5A-39E5-2919086A4090}"/>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6" name="Picture 5" descr="A cartoon of a bedroom&#10;&#10;Description automatically generated">
            <a:extLst>
              <a:ext uri="{FF2B5EF4-FFF2-40B4-BE49-F238E27FC236}">
                <a16:creationId xmlns:a16="http://schemas.microsoft.com/office/drawing/2014/main" id="{D229D1C9-5A18-0CE6-471A-F9FE282516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6244" y="2546102"/>
            <a:ext cx="5080807" cy="3593441"/>
          </a:xfrm>
          <a:prstGeom prst="rect">
            <a:avLst/>
          </a:prstGeom>
        </p:spPr>
      </p:pic>
      <p:pic>
        <p:nvPicPr>
          <p:cNvPr id="11" name="bedroom">
            <a:hlinkClick r:id="" action="ppaction://media"/>
            <a:extLst>
              <a:ext uri="{FF2B5EF4-FFF2-40B4-BE49-F238E27FC236}">
                <a16:creationId xmlns:a16="http://schemas.microsoft.com/office/drawing/2014/main" id="{1DB1E38E-B7DB-C4F9-9117-BDBD8EE9F38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04698" y="122504"/>
            <a:ext cx="812800" cy="812800"/>
          </a:xfrm>
          <a:prstGeom prst="rect">
            <a:avLst/>
          </a:prstGeom>
        </p:spPr>
      </p:pic>
    </p:spTree>
    <p:extLst>
      <p:ext uri="{BB962C8B-B14F-4D97-AF65-F5344CB8AC3E}">
        <p14:creationId xmlns:p14="http://schemas.microsoft.com/office/powerpoint/2010/main" val="2598943322"/>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audio>
              <p:cMediaNode vol="80000">
                <p:cTn id="9" fill="hold" display="0">
                  <p:stCondLst>
                    <p:cond delay="indefinite"/>
                  </p:stCondLst>
                  <p:endCondLst>
                    <p:cond evt="onStopAudio" delay="0">
                      <p:tgtEl>
                        <p:sldTgt/>
                      </p:tgtEl>
                    </p:cond>
                  </p:endCondLst>
                </p:cTn>
                <p:tgtEl>
                  <p:spTgt spid="11"/>
                </p:tgtEl>
              </p:cMediaNode>
            </p:audi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897" fill="hold"/>
                                        <p:tgtEl>
                                          <p:spTgt spid="11"/>
                                        </p:tgtEl>
                                      </p:cBhvr>
                                    </p:cmd>
                                  </p:childTnLst>
                                </p:cTn>
                              </p:par>
                            </p:childTnLst>
                          </p:cTn>
                        </p:par>
                      </p:childTnLst>
                    </p:cTn>
                  </p:par>
                </p:childTnLst>
              </p:cTn>
              <p:nextCondLst>
                <p:cond evt="onClick" delay="0">
                  <p:tgtEl>
                    <p:spTgt spid="7"/>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FD5DEE-CDF6-59A0-0414-B5E296085915}"/>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2E96E86-B4A3-2B12-ADD9-E5141974D277}"/>
              </a:ext>
            </a:extLst>
          </p:cNvPr>
          <p:cNvSpPr>
            <a:spLocks noGrp="1"/>
          </p:cNvSpPr>
          <p:nvPr>
            <p:ph type="title"/>
          </p:nvPr>
        </p:nvSpPr>
        <p:spPr/>
        <p:txBody>
          <a:bodyPr/>
          <a:lstStyle/>
          <a:p>
            <a:r>
              <a:rPr lang="en-GB" dirty="0"/>
              <a:t>What room is this?</a:t>
            </a:r>
            <a:endParaRPr lang="en-PT" dirty="0"/>
          </a:p>
        </p:txBody>
      </p:sp>
      <p:grpSp>
        <p:nvGrpSpPr>
          <p:cNvPr id="7" name="play">
            <a:extLst>
              <a:ext uri="{FF2B5EF4-FFF2-40B4-BE49-F238E27FC236}">
                <a16:creationId xmlns:a16="http://schemas.microsoft.com/office/drawing/2014/main" id="{4FC3E0C6-DC41-4650-BE3D-604F4FF504D4}"/>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FBAC4DF5-E2B0-9214-75E0-FE1FC04BEFDD}"/>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kitchen</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FDD4DCFE-E0BF-96B6-3C6C-C0B79037B726}"/>
                </a:ext>
              </a:extLst>
            </p:cNvPr>
            <p:cNvPicPr>
              <a:picLocks noChangeAspect="1"/>
            </p:cNvPicPr>
            <p:nvPr/>
          </p:nvPicPr>
          <p:blipFill>
            <a:blip r:embed="rId4"/>
            <a:stretch>
              <a:fillRect/>
            </a:stretch>
          </p:blipFill>
          <p:spPr>
            <a:xfrm>
              <a:off x="6987819" y="5470503"/>
              <a:ext cx="462292" cy="583864"/>
            </a:xfrm>
            <a:prstGeom prst="rect">
              <a:avLst/>
            </a:prstGeom>
          </p:spPr>
        </p:pic>
      </p:grpSp>
      <p:sp>
        <p:nvSpPr>
          <p:cNvPr id="2" name="TextBox 1">
            <a:extLst>
              <a:ext uri="{FF2B5EF4-FFF2-40B4-BE49-F238E27FC236}">
                <a16:creationId xmlns:a16="http://schemas.microsoft.com/office/drawing/2014/main" id="{75800F6C-9A4C-74C5-A664-624A90E15AC2}"/>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4DFDC5B1-358C-1FF4-9583-9B523EDDD7E5}"/>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4" name="Picture 3" descr="A kitchen with a table and chairs&#10;&#10;Description automatically generated">
            <a:extLst>
              <a:ext uri="{FF2B5EF4-FFF2-40B4-BE49-F238E27FC236}">
                <a16:creationId xmlns:a16="http://schemas.microsoft.com/office/drawing/2014/main" id="{D8893557-28F7-84DF-2C13-C3AA6043E6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6726" y="2489463"/>
            <a:ext cx="4773255" cy="3375923"/>
          </a:xfrm>
          <a:prstGeom prst="rect">
            <a:avLst/>
          </a:prstGeom>
        </p:spPr>
      </p:pic>
      <p:pic>
        <p:nvPicPr>
          <p:cNvPr id="5" name="kitchen">
            <a:hlinkClick r:id="" action="ppaction://media"/>
            <a:extLst>
              <a:ext uri="{FF2B5EF4-FFF2-40B4-BE49-F238E27FC236}">
                <a16:creationId xmlns:a16="http://schemas.microsoft.com/office/drawing/2014/main" id="{AD14F295-79CE-ED16-FDDB-195EA606DD9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49841" y="935304"/>
            <a:ext cx="812800" cy="812800"/>
          </a:xfrm>
          <a:prstGeom prst="rect">
            <a:avLst/>
          </a:prstGeom>
        </p:spPr>
      </p:pic>
    </p:spTree>
    <p:extLst>
      <p:ext uri="{BB962C8B-B14F-4D97-AF65-F5344CB8AC3E}">
        <p14:creationId xmlns:p14="http://schemas.microsoft.com/office/powerpoint/2010/main" val="1187825305"/>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audio>
              <p:cMediaNode vol="80000">
                <p:cTn id="9" fill="hold" display="0">
                  <p:stCondLst>
                    <p:cond delay="indefinite"/>
                  </p:stCondLst>
                  <p:endCondLst>
                    <p:cond evt="onStopAudio" delay="0">
                      <p:tgtEl>
                        <p:sldTgt/>
                      </p:tgtEl>
                    </p:cond>
                  </p:endCondLst>
                </p:cTn>
                <p:tgtEl>
                  <p:spTgt spid="5"/>
                </p:tgtEl>
              </p:cMediaNode>
            </p:audi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77" fill="hold"/>
                                        <p:tgtEl>
                                          <p:spTgt spid="5"/>
                                        </p:tgtEl>
                                      </p:cBhvr>
                                    </p:cmd>
                                  </p:childTnLst>
                                </p:cTn>
                              </p:par>
                            </p:childTnLst>
                          </p:cTn>
                        </p:par>
                      </p:childTnLst>
                    </p:cTn>
                  </p:par>
                </p:childTnLst>
              </p:cTn>
              <p:nextCondLst>
                <p:cond evt="onClick" delay="0">
                  <p:tgtEl>
                    <p:spTgt spid="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3F00A-5904-FAC8-D2B1-5E925408923F}"/>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018EAD20-48CD-DB10-C830-69155E1FB926}"/>
              </a:ext>
            </a:extLst>
          </p:cNvPr>
          <p:cNvSpPr>
            <a:spLocks noGrp="1"/>
          </p:cNvSpPr>
          <p:nvPr>
            <p:ph type="title"/>
          </p:nvPr>
        </p:nvSpPr>
        <p:spPr/>
        <p:txBody>
          <a:bodyPr/>
          <a:lstStyle/>
          <a:p>
            <a:r>
              <a:rPr lang="en-GB" dirty="0"/>
              <a:t>What room is this?</a:t>
            </a:r>
            <a:endParaRPr lang="en-PT" dirty="0"/>
          </a:p>
        </p:txBody>
      </p:sp>
      <p:grpSp>
        <p:nvGrpSpPr>
          <p:cNvPr id="7" name="play">
            <a:extLst>
              <a:ext uri="{FF2B5EF4-FFF2-40B4-BE49-F238E27FC236}">
                <a16:creationId xmlns:a16="http://schemas.microsoft.com/office/drawing/2014/main" id="{3B8C2D55-C1E7-2CA0-06C6-333A3D69ABD3}"/>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12A33B35-CB27-AE22-EABF-2C6CACF3C59A}"/>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400" b="1" i="0" u="none" strike="noStrike" dirty="0">
                  <a:solidFill>
                    <a:srgbClr val="000000"/>
                  </a:solidFill>
                  <a:effectLst/>
                  <a:latin typeface="Twinkl" panose="02000000000000000000" pitchFamily="2" charset="77"/>
                </a:rPr>
                <a:t>dining room</a:t>
              </a:r>
              <a:endParaRPr lang="en-GB" sz="2400" b="1" dirty="0">
                <a:effectLst/>
                <a:latin typeface="Twinkl" panose="02000000000000000000" pitchFamily="2" charset="77"/>
              </a:endParaRPr>
            </a:p>
          </p:txBody>
        </p:sp>
        <p:pic>
          <p:nvPicPr>
            <p:cNvPr id="14" name="play">
              <a:extLst>
                <a:ext uri="{FF2B5EF4-FFF2-40B4-BE49-F238E27FC236}">
                  <a16:creationId xmlns:a16="http://schemas.microsoft.com/office/drawing/2014/main" id="{58B897F4-EEBC-12D3-0150-1422772313E8}"/>
                </a:ext>
              </a:extLst>
            </p:cNvPr>
            <p:cNvPicPr>
              <a:picLocks noChangeAspect="1"/>
            </p:cNvPicPr>
            <p:nvPr/>
          </p:nvPicPr>
          <p:blipFill>
            <a:blip r:embed="rId4"/>
            <a:stretch>
              <a:fillRect/>
            </a:stretch>
          </p:blipFill>
          <p:spPr>
            <a:xfrm>
              <a:off x="6987819" y="5470503"/>
              <a:ext cx="462292" cy="583864"/>
            </a:xfrm>
            <a:prstGeom prst="rect">
              <a:avLst/>
            </a:prstGeom>
          </p:spPr>
        </p:pic>
      </p:grpSp>
      <p:sp>
        <p:nvSpPr>
          <p:cNvPr id="2" name="TextBox 1">
            <a:extLst>
              <a:ext uri="{FF2B5EF4-FFF2-40B4-BE49-F238E27FC236}">
                <a16:creationId xmlns:a16="http://schemas.microsoft.com/office/drawing/2014/main" id="{27F9143F-8E62-615A-501D-7C3EB12FB96E}"/>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6AA24B48-8A04-C7AA-E648-CDDC4FDD07D3}"/>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3" name="dining room">
            <a:hlinkClick r:id="" action="ppaction://media"/>
            <a:extLst>
              <a:ext uri="{FF2B5EF4-FFF2-40B4-BE49-F238E27FC236}">
                <a16:creationId xmlns:a16="http://schemas.microsoft.com/office/drawing/2014/main" id="{F41D2591-A682-C676-D50E-5C74AC37D9F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2412" y="619657"/>
            <a:ext cx="812800" cy="812800"/>
          </a:xfrm>
          <a:prstGeom prst="rect">
            <a:avLst/>
          </a:prstGeom>
        </p:spPr>
      </p:pic>
      <p:pic>
        <p:nvPicPr>
          <p:cNvPr id="10" name="Picture 9" descr="A person and child sitting at a table&#10;&#10;Description automatically generated">
            <a:extLst>
              <a:ext uri="{FF2B5EF4-FFF2-40B4-BE49-F238E27FC236}">
                <a16:creationId xmlns:a16="http://schemas.microsoft.com/office/drawing/2014/main" id="{286C6C36-FC22-1874-8E1D-2503DF5A7D8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38203" y="2527119"/>
            <a:ext cx="4947680" cy="3499286"/>
          </a:xfrm>
          <a:prstGeom prst="rect">
            <a:avLst/>
          </a:prstGeom>
        </p:spPr>
      </p:pic>
    </p:spTree>
    <p:extLst>
      <p:ext uri="{BB962C8B-B14F-4D97-AF65-F5344CB8AC3E}">
        <p14:creationId xmlns:p14="http://schemas.microsoft.com/office/powerpoint/2010/main" val="3968191329"/>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audio>
              <p:cMediaNode vol="80000">
                <p:cTn id="9" fill="hold" display="0">
                  <p:stCondLst>
                    <p:cond delay="indefinite"/>
                  </p:stCondLst>
                  <p:endCondLst>
                    <p:cond evt="onStopAudio" delay="0">
                      <p:tgtEl>
                        <p:sldTgt/>
                      </p:tgtEl>
                    </p:cond>
                  </p:endCondLst>
                </p:cTn>
                <p:tgtEl>
                  <p:spTgt spid="3"/>
                </p:tgtEl>
              </p:cMediaNode>
            </p:audi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2217" fill="hold"/>
                                        <p:tgtEl>
                                          <p:spTgt spid="3"/>
                                        </p:tgtEl>
                                      </p:cBhvr>
                                    </p:cmd>
                                  </p:childTnLst>
                                </p:cTn>
                              </p:par>
                            </p:childTnLst>
                          </p:cTn>
                        </p:par>
                      </p:childTnLst>
                    </p:cTn>
                  </p:par>
                </p:childTnLst>
              </p:cTn>
              <p:nextCondLst>
                <p:cond evt="onClick" delay="0">
                  <p:tgtEl>
                    <p:spTgt spid="7"/>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586F2-5865-BC34-CD83-1DCC1CB986CA}"/>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96E16B86-4597-FFA0-0585-28382046A160}"/>
              </a:ext>
            </a:extLst>
          </p:cNvPr>
          <p:cNvSpPr>
            <a:spLocks noGrp="1"/>
          </p:cNvSpPr>
          <p:nvPr>
            <p:ph type="title"/>
          </p:nvPr>
        </p:nvSpPr>
        <p:spPr/>
        <p:txBody>
          <a:bodyPr/>
          <a:lstStyle/>
          <a:p>
            <a:r>
              <a:rPr lang="en-GB" dirty="0"/>
              <a:t>What room is this?</a:t>
            </a:r>
            <a:endParaRPr lang="en-PT" dirty="0"/>
          </a:p>
        </p:txBody>
      </p:sp>
      <p:grpSp>
        <p:nvGrpSpPr>
          <p:cNvPr id="7" name="play">
            <a:extLst>
              <a:ext uri="{FF2B5EF4-FFF2-40B4-BE49-F238E27FC236}">
                <a16:creationId xmlns:a16="http://schemas.microsoft.com/office/drawing/2014/main" id="{5CFA5015-ABFE-0940-5892-16768047110C}"/>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AA252B7F-6C3A-1FF8-119C-F95D2ACA01D6}"/>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bathroom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B7DED5A6-C853-8313-807F-38D14E850F6E}"/>
                </a:ext>
              </a:extLst>
            </p:cNvPr>
            <p:cNvPicPr>
              <a:picLocks noChangeAspect="1"/>
            </p:cNvPicPr>
            <p:nvPr/>
          </p:nvPicPr>
          <p:blipFill>
            <a:blip r:embed="rId4"/>
            <a:stretch>
              <a:fillRect/>
            </a:stretch>
          </p:blipFill>
          <p:spPr>
            <a:xfrm>
              <a:off x="6987819" y="5470503"/>
              <a:ext cx="462292" cy="583864"/>
            </a:xfrm>
            <a:prstGeom prst="rect">
              <a:avLst/>
            </a:prstGeom>
          </p:spPr>
        </p:pic>
      </p:grpSp>
      <p:sp>
        <p:nvSpPr>
          <p:cNvPr id="2" name="TextBox 1">
            <a:extLst>
              <a:ext uri="{FF2B5EF4-FFF2-40B4-BE49-F238E27FC236}">
                <a16:creationId xmlns:a16="http://schemas.microsoft.com/office/drawing/2014/main" id="{61868BC2-AF72-61DE-977E-2C34211251B9}"/>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D4395878-840C-39BB-0565-91226DAC3570}"/>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5" name="Picture 4" descr="A cartoon of a bathroom&#10;&#10;Description automatically generated">
            <a:extLst>
              <a:ext uri="{FF2B5EF4-FFF2-40B4-BE49-F238E27FC236}">
                <a16:creationId xmlns:a16="http://schemas.microsoft.com/office/drawing/2014/main" id="{1CD9293B-25DF-1F51-51FA-DC442F7DE91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57198" y="2527119"/>
            <a:ext cx="4898574" cy="3463219"/>
          </a:xfrm>
          <a:prstGeom prst="rect">
            <a:avLst/>
          </a:prstGeom>
        </p:spPr>
      </p:pic>
      <p:pic>
        <p:nvPicPr>
          <p:cNvPr id="6" name="bathroom">
            <a:hlinkClick r:id="" action="ppaction://media"/>
            <a:extLst>
              <a:ext uri="{FF2B5EF4-FFF2-40B4-BE49-F238E27FC236}">
                <a16:creationId xmlns:a16="http://schemas.microsoft.com/office/drawing/2014/main" id="{FCA786A0-FDA3-56A8-AB4C-D78DAB6883C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1155" y="291874"/>
            <a:ext cx="812800" cy="812800"/>
          </a:xfrm>
          <a:prstGeom prst="rect">
            <a:avLst/>
          </a:prstGeom>
        </p:spPr>
      </p:pic>
    </p:spTree>
    <p:extLst>
      <p:ext uri="{BB962C8B-B14F-4D97-AF65-F5344CB8AC3E}">
        <p14:creationId xmlns:p14="http://schemas.microsoft.com/office/powerpoint/2010/main" val="4222635808"/>
      </p:ext>
    </p:extLst>
  </p:cSld>
  <p:clrMapOvr>
    <a:masterClrMapping/>
  </p:clrMapOvr>
  <p:transition spd="med"/>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nextCondLst>
                <p:cond evt="onClick" delay="0">
                  <p:tgtEl>
                    <p:spTgt spid="9"/>
                  </p:tgtEl>
                </p:cond>
              </p:nextCondLst>
            </p:seq>
            <p:audio>
              <p:cMediaNode vol="80000">
                <p:cTn id="9" fill="hold" display="0">
                  <p:stCondLst>
                    <p:cond delay="indefinite"/>
                  </p:stCondLst>
                  <p:endCondLst>
                    <p:cond evt="onStopAudio" delay="0">
                      <p:tgtEl>
                        <p:sldTgt/>
                      </p:tgtEl>
                    </p:cond>
                  </p:endCondLst>
                </p:cTn>
                <p:tgtEl>
                  <p:spTgt spid="6"/>
                </p:tgtEl>
              </p:cMediaNode>
            </p:audio>
            <p:seq concurrent="1" nextAc="seek">
              <p:cTn id="10" restart="whenNotActive" fill="hold" evtFilter="cancelBubble" nodeType="interactiveSeq">
                <p:stCondLst>
                  <p:cond evt="onClick" delay="0">
                    <p:tgtEl>
                      <p:spTgt spid="7"/>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727" fill="hold"/>
                                        <p:tgtEl>
                                          <p:spTgt spid="6"/>
                                        </p:tgtEl>
                                      </p:cBhvr>
                                    </p:cmd>
                                  </p:childTnLst>
                                </p:cTn>
                              </p:par>
                            </p:childTnLst>
                          </p:cTn>
                        </p:par>
                      </p:childTnLst>
                    </p:cTn>
                  </p:par>
                </p:childTnLst>
              </p:cTn>
              <p:nextCondLst>
                <p:cond evt="onClick" delay="0">
                  <p:tgtEl>
                    <p:spTgt spid="7"/>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C6E9-67D9-109D-B6D3-0865E5553451}"/>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E077291B-1227-8EEC-7D8A-243D45CF3ECB}"/>
              </a:ext>
            </a:extLst>
          </p:cNvPr>
          <p:cNvSpPr>
            <a:spLocks noGrp="1"/>
          </p:cNvSpPr>
          <p:nvPr>
            <p:ph type="title"/>
          </p:nvPr>
        </p:nvSpPr>
        <p:spPr/>
        <p:txBody>
          <a:bodyPr/>
          <a:lstStyle/>
          <a:p>
            <a:r>
              <a:rPr lang="en-GB" dirty="0"/>
              <a:t>Where is the mum?</a:t>
            </a:r>
            <a:endParaRPr lang="en-PT" dirty="0"/>
          </a:p>
        </p:txBody>
      </p:sp>
      <p:sp>
        <p:nvSpPr>
          <p:cNvPr id="2" name="TextBox 1">
            <a:extLst>
              <a:ext uri="{FF2B5EF4-FFF2-40B4-BE49-F238E27FC236}">
                <a16:creationId xmlns:a16="http://schemas.microsoft.com/office/drawing/2014/main" id="{87DBF2B6-3C40-86E2-487B-EE035227231A}"/>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999A3840-A4A3-BA00-62D9-AF58A64B3606}"/>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grpSp>
        <p:nvGrpSpPr>
          <p:cNvPr id="11" name="play">
            <a:extLst>
              <a:ext uri="{FF2B5EF4-FFF2-40B4-BE49-F238E27FC236}">
                <a16:creationId xmlns:a16="http://schemas.microsoft.com/office/drawing/2014/main" id="{389CC406-8D13-EC34-58D6-0FE92348B4DF}"/>
              </a:ext>
            </a:extLst>
          </p:cNvPr>
          <p:cNvGrpSpPr/>
          <p:nvPr/>
        </p:nvGrpSpPr>
        <p:grpSpPr>
          <a:xfrm>
            <a:off x="5735247" y="3381345"/>
            <a:ext cx="2862508" cy="2758198"/>
            <a:chOff x="5655728" y="3508406"/>
            <a:chExt cx="3021545" cy="2911443"/>
          </a:xfrm>
        </p:grpSpPr>
        <p:sp>
          <p:nvSpPr>
            <p:cNvPr id="12" name="answer">
              <a:extLst>
                <a:ext uri="{FF2B5EF4-FFF2-40B4-BE49-F238E27FC236}">
                  <a16:creationId xmlns:a16="http://schemas.microsoft.com/office/drawing/2014/main" id="{B868BEF3-FA0D-C02E-1425-8E47D924253E}"/>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400" b="1" i="0" u="none" strike="noStrike" dirty="0">
                  <a:solidFill>
                    <a:srgbClr val="000000"/>
                  </a:solidFill>
                  <a:effectLst/>
                  <a:latin typeface="Twinkl" panose="02000000000000000000" pitchFamily="2" charset="77"/>
                </a:rPr>
                <a:t>dining room</a:t>
              </a:r>
              <a:endParaRPr lang="en-GB" sz="2400" b="1" dirty="0">
                <a:effectLst/>
                <a:latin typeface="Twinkl" panose="02000000000000000000" pitchFamily="2" charset="77"/>
              </a:endParaRPr>
            </a:p>
          </p:txBody>
        </p:sp>
        <p:pic>
          <p:nvPicPr>
            <p:cNvPr id="15" name="play">
              <a:extLst>
                <a:ext uri="{FF2B5EF4-FFF2-40B4-BE49-F238E27FC236}">
                  <a16:creationId xmlns:a16="http://schemas.microsoft.com/office/drawing/2014/main" id="{93D9A14B-A2FF-D2D1-259D-7F57258E3D7C}"/>
                </a:ext>
              </a:extLst>
            </p:cNvPr>
            <p:cNvPicPr>
              <a:picLocks noChangeAspect="1"/>
            </p:cNvPicPr>
            <p:nvPr/>
          </p:nvPicPr>
          <p:blipFill>
            <a:blip r:embed="rId4"/>
            <a:stretch>
              <a:fillRect/>
            </a:stretch>
          </p:blipFill>
          <p:spPr>
            <a:xfrm>
              <a:off x="6987819" y="5470503"/>
              <a:ext cx="462292" cy="583864"/>
            </a:xfrm>
            <a:prstGeom prst="rect">
              <a:avLst/>
            </a:prstGeom>
          </p:spPr>
        </p:pic>
      </p:grpSp>
      <p:pic>
        <p:nvPicPr>
          <p:cNvPr id="16" name="dining room">
            <a:hlinkClick r:id="" action="ppaction://media"/>
            <a:extLst>
              <a:ext uri="{FF2B5EF4-FFF2-40B4-BE49-F238E27FC236}">
                <a16:creationId xmlns:a16="http://schemas.microsoft.com/office/drawing/2014/main" id="{CA3B254F-46C9-5702-C2E7-A2C713268A0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522412" y="619657"/>
            <a:ext cx="812800" cy="812800"/>
          </a:xfrm>
          <a:prstGeom prst="rect">
            <a:avLst/>
          </a:prstGeom>
        </p:spPr>
      </p:pic>
      <p:pic>
        <p:nvPicPr>
          <p:cNvPr id="18" name="Picture 17" descr="A house with a few rooms&#10;&#10;Description automatically generated with medium confidence">
            <a:extLst>
              <a:ext uri="{FF2B5EF4-FFF2-40B4-BE49-F238E27FC236}">
                <a16:creationId xmlns:a16="http://schemas.microsoft.com/office/drawing/2014/main" id="{F984CC43-396B-EDF2-D6E1-6F7BA7C2733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2376609"/>
            <a:ext cx="5935277" cy="3569659"/>
          </a:xfrm>
          <a:prstGeom prst="rect">
            <a:avLst/>
          </a:prstGeom>
        </p:spPr>
      </p:pic>
    </p:spTree>
    <p:extLst>
      <p:ext uri="{BB962C8B-B14F-4D97-AF65-F5344CB8AC3E}">
        <p14:creationId xmlns:p14="http://schemas.microsoft.com/office/powerpoint/2010/main" val="179474762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217" fill="hold"/>
                                        <p:tgtEl>
                                          <p:spTgt spid="16"/>
                                        </p:tgtEl>
                                      </p:cBhvr>
                                    </p:cmd>
                                  </p:childTnLst>
                                </p:cTn>
                              </p:par>
                            </p:childTnLst>
                          </p:cTn>
                        </p:par>
                      </p:childTnLst>
                    </p:cTn>
                  </p:par>
                </p:childTnLst>
              </p:cTn>
              <p:nextCondLst>
                <p:cond evt="onClick" delay="0">
                  <p:tgtEl>
                    <p:spTgt spid="11"/>
                  </p:tgtEl>
                </p:cond>
              </p:nextCondLst>
            </p:seq>
            <p:audio>
              <p:cMediaNode vol="80000">
                <p:cTn id="14" fill="hold" display="0">
                  <p:stCondLst>
                    <p:cond delay="indefinite"/>
                  </p:stCondLst>
                  <p:endCondLst>
                    <p:cond evt="onStopAudio" delay="0">
                      <p:tgtEl>
                        <p:sldTgt/>
                      </p:tgtEl>
                    </p:cond>
                  </p:endCondLst>
                </p:cTn>
                <p:tgtEl>
                  <p:spTgt spid="1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E43ED-D17D-DAA7-330B-28B6FBA91E1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30EBF5E2-538F-429A-847D-AA6D31A7CF54}"/>
              </a:ext>
            </a:extLst>
          </p:cNvPr>
          <p:cNvSpPr>
            <a:spLocks noGrp="1"/>
          </p:cNvSpPr>
          <p:nvPr>
            <p:ph type="title"/>
          </p:nvPr>
        </p:nvSpPr>
        <p:spPr/>
        <p:txBody>
          <a:bodyPr/>
          <a:lstStyle/>
          <a:p>
            <a:r>
              <a:rPr lang="en-GB" dirty="0"/>
              <a:t>Where is the dad?</a:t>
            </a:r>
            <a:endParaRPr lang="en-PT" dirty="0"/>
          </a:p>
        </p:txBody>
      </p:sp>
      <p:sp>
        <p:nvSpPr>
          <p:cNvPr id="2" name="TextBox 1">
            <a:extLst>
              <a:ext uri="{FF2B5EF4-FFF2-40B4-BE49-F238E27FC236}">
                <a16:creationId xmlns:a16="http://schemas.microsoft.com/office/drawing/2014/main" id="{71826057-6795-1480-66D7-73878A18C30A}"/>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CC4884BB-B348-D684-B44D-C6DA3BA6E415}"/>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18" name="Picture 17" descr="A house with a few rooms&#10;&#10;Description automatically generated with medium confidence">
            <a:extLst>
              <a:ext uri="{FF2B5EF4-FFF2-40B4-BE49-F238E27FC236}">
                <a16:creationId xmlns:a16="http://schemas.microsoft.com/office/drawing/2014/main" id="{EE0C5498-D961-CA2D-65E7-5DD584547C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76609"/>
            <a:ext cx="5935277" cy="3569659"/>
          </a:xfrm>
          <a:prstGeom prst="rect">
            <a:avLst/>
          </a:prstGeom>
        </p:spPr>
      </p:pic>
      <p:grpSp>
        <p:nvGrpSpPr>
          <p:cNvPr id="5" name="play">
            <a:extLst>
              <a:ext uri="{FF2B5EF4-FFF2-40B4-BE49-F238E27FC236}">
                <a16:creationId xmlns:a16="http://schemas.microsoft.com/office/drawing/2014/main" id="{B6B91B7B-9A9D-0B4B-08DB-053440AB640C}"/>
              </a:ext>
            </a:extLst>
          </p:cNvPr>
          <p:cNvGrpSpPr/>
          <p:nvPr/>
        </p:nvGrpSpPr>
        <p:grpSpPr>
          <a:xfrm>
            <a:off x="5735247" y="3381345"/>
            <a:ext cx="2862508" cy="2758198"/>
            <a:chOff x="5655728" y="3508406"/>
            <a:chExt cx="3021545" cy="2911443"/>
          </a:xfrm>
        </p:grpSpPr>
        <p:sp>
          <p:nvSpPr>
            <p:cNvPr id="6" name="answer">
              <a:extLst>
                <a:ext uri="{FF2B5EF4-FFF2-40B4-BE49-F238E27FC236}">
                  <a16:creationId xmlns:a16="http://schemas.microsoft.com/office/drawing/2014/main" id="{B0543347-E1B1-63DE-A9EA-5ADBF1D1BDAB}"/>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kitchen</a:t>
              </a:r>
              <a:endParaRPr lang="en-GB" sz="2800" b="1" dirty="0">
                <a:effectLst/>
                <a:latin typeface="Twinkl" panose="02000000000000000000" pitchFamily="2" charset="77"/>
              </a:endParaRPr>
            </a:p>
          </p:txBody>
        </p:sp>
        <p:pic>
          <p:nvPicPr>
            <p:cNvPr id="7" name="play">
              <a:extLst>
                <a:ext uri="{FF2B5EF4-FFF2-40B4-BE49-F238E27FC236}">
                  <a16:creationId xmlns:a16="http://schemas.microsoft.com/office/drawing/2014/main" id="{8A6F1A79-ED33-A33E-98C9-D527A11E22B4}"/>
                </a:ext>
              </a:extLst>
            </p:cNvPr>
            <p:cNvPicPr>
              <a:picLocks noChangeAspect="1"/>
            </p:cNvPicPr>
            <p:nvPr/>
          </p:nvPicPr>
          <p:blipFill>
            <a:blip r:embed="rId5"/>
            <a:stretch>
              <a:fillRect/>
            </a:stretch>
          </p:blipFill>
          <p:spPr>
            <a:xfrm>
              <a:off x="6987819" y="5470503"/>
              <a:ext cx="462292" cy="583864"/>
            </a:xfrm>
            <a:prstGeom prst="rect">
              <a:avLst/>
            </a:prstGeom>
          </p:spPr>
        </p:pic>
      </p:grpSp>
      <p:pic>
        <p:nvPicPr>
          <p:cNvPr id="10" name="kitchen">
            <a:hlinkClick r:id="" action="ppaction://media"/>
            <a:extLst>
              <a:ext uri="{FF2B5EF4-FFF2-40B4-BE49-F238E27FC236}">
                <a16:creationId xmlns:a16="http://schemas.microsoft.com/office/drawing/2014/main" id="{0202D9DC-571D-8A4A-80CD-5FC3204CA2A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449841" y="935304"/>
            <a:ext cx="812800" cy="812800"/>
          </a:xfrm>
          <a:prstGeom prst="rect">
            <a:avLst/>
          </a:prstGeom>
        </p:spPr>
      </p:pic>
    </p:spTree>
    <p:extLst>
      <p:ext uri="{BB962C8B-B14F-4D97-AF65-F5344CB8AC3E}">
        <p14:creationId xmlns:p14="http://schemas.microsoft.com/office/powerpoint/2010/main" val="314237051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9" fill="hold" display="0">
                  <p:stCondLst>
                    <p:cond delay="indefinite"/>
                  </p:stCondLst>
                  <p:endCondLst>
                    <p:cond evt="onStopAudio" delay="0">
                      <p:tgtEl>
                        <p:sldTgt/>
                      </p:tgtEl>
                    </p:cond>
                  </p:endCondLst>
                </p:cTn>
                <p:tgtEl>
                  <p:spTgt spid="10"/>
                </p:tgtEl>
              </p:cMediaNode>
            </p:audio>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577" fill="hold"/>
                                        <p:tgtEl>
                                          <p:spTgt spid="10"/>
                                        </p:tgtEl>
                                      </p:cBhvr>
                                    </p:cmd>
                                  </p:childTnLst>
                                </p:cTn>
                              </p:par>
                            </p:childTnLst>
                          </p:cTn>
                        </p:par>
                      </p:childTnLst>
                    </p:cTn>
                  </p:par>
                </p:childTnLst>
              </p:cTn>
              <p:nextCondLst>
                <p:cond evt="onClick" delay="0">
                  <p:tgtEl>
                    <p:spTgt spid="5"/>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8212-10DD-5EC8-A4F0-132B93A8F432}"/>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AC176A1D-1A7C-8E0A-3338-99588A080C2A}"/>
              </a:ext>
            </a:extLst>
          </p:cNvPr>
          <p:cNvSpPr>
            <a:spLocks noGrp="1"/>
          </p:cNvSpPr>
          <p:nvPr>
            <p:ph type="title"/>
          </p:nvPr>
        </p:nvSpPr>
        <p:spPr/>
        <p:txBody>
          <a:bodyPr/>
          <a:lstStyle/>
          <a:p>
            <a:r>
              <a:rPr lang="en-GB" dirty="0"/>
              <a:t>Where are the brother and sister?</a:t>
            </a:r>
            <a:endParaRPr lang="en-PT" dirty="0"/>
          </a:p>
        </p:txBody>
      </p:sp>
      <p:sp>
        <p:nvSpPr>
          <p:cNvPr id="2" name="TextBox 1">
            <a:extLst>
              <a:ext uri="{FF2B5EF4-FFF2-40B4-BE49-F238E27FC236}">
                <a16:creationId xmlns:a16="http://schemas.microsoft.com/office/drawing/2014/main" id="{5A34E9AB-5D9C-2B1B-8837-6A40B0DF4647}"/>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50E7493F-342F-8708-8500-0CAAB0552043}"/>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18" name="Picture 17" descr="A house with a few rooms&#10;&#10;Description automatically generated with medium confidence">
            <a:extLst>
              <a:ext uri="{FF2B5EF4-FFF2-40B4-BE49-F238E27FC236}">
                <a16:creationId xmlns:a16="http://schemas.microsoft.com/office/drawing/2014/main" id="{698B811F-29D6-BB56-C8E7-6366FE42AA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76609"/>
            <a:ext cx="5935277" cy="3569659"/>
          </a:xfrm>
          <a:prstGeom prst="rect">
            <a:avLst/>
          </a:prstGeom>
        </p:spPr>
      </p:pic>
      <p:grpSp>
        <p:nvGrpSpPr>
          <p:cNvPr id="3" name="play">
            <a:extLst>
              <a:ext uri="{FF2B5EF4-FFF2-40B4-BE49-F238E27FC236}">
                <a16:creationId xmlns:a16="http://schemas.microsoft.com/office/drawing/2014/main" id="{927A34C1-A394-4DC7-F2F0-0CBAA6F07158}"/>
              </a:ext>
            </a:extLst>
          </p:cNvPr>
          <p:cNvGrpSpPr/>
          <p:nvPr/>
        </p:nvGrpSpPr>
        <p:grpSpPr>
          <a:xfrm>
            <a:off x="5735247" y="3381345"/>
            <a:ext cx="2862508" cy="2758198"/>
            <a:chOff x="5655728" y="3508406"/>
            <a:chExt cx="3021545" cy="2911443"/>
          </a:xfrm>
        </p:grpSpPr>
        <p:sp>
          <p:nvSpPr>
            <p:cNvPr id="4" name="answer">
              <a:extLst>
                <a:ext uri="{FF2B5EF4-FFF2-40B4-BE49-F238E27FC236}">
                  <a16:creationId xmlns:a16="http://schemas.microsoft.com/office/drawing/2014/main" id="{191FCE11-9236-0C8D-BD16-A4238D9B9603}"/>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living room</a:t>
              </a:r>
              <a:endParaRPr lang="en-GB" sz="2800" b="1" dirty="0">
                <a:effectLst/>
                <a:latin typeface="Twinkl" panose="02000000000000000000" pitchFamily="2" charset="77"/>
              </a:endParaRPr>
            </a:p>
          </p:txBody>
        </p:sp>
        <p:pic>
          <p:nvPicPr>
            <p:cNvPr id="11" name="play">
              <a:extLst>
                <a:ext uri="{FF2B5EF4-FFF2-40B4-BE49-F238E27FC236}">
                  <a16:creationId xmlns:a16="http://schemas.microsoft.com/office/drawing/2014/main" id="{A4F171BE-13C8-9588-9E35-D0139A23DE32}"/>
                </a:ext>
              </a:extLst>
            </p:cNvPr>
            <p:cNvPicPr>
              <a:picLocks noChangeAspect="1"/>
            </p:cNvPicPr>
            <p:nvPr/>
          </p:nvPicPr>
          <p:blipFill>
            <a:blip r:embed="rId5"/>
            <a:stretch>
              <a:fillRect/>
            </a:stretch>
          </p:blipFill>
          <p:spPr>
            <a:xfrm>
              <a:off x="6987819" y="5470503"/>
              <a:ext cx="462292" cy="583864"/>
            </a:xfrm>
            <a:prstGeom prst="rect">
              <a:avLst/>
            </a:prstGeom>
          </p:spPr>
        </p:pic>
      </p:grpSp>
      <p:pic>
        <p:nvPicPr>
          <p:cNvPr id="12" name="living room">
            <a:hlinkClick r:id="" action="ppaction://media"/>
            <a:extLst>
              <a:ext uri="{FF2B5EF4-FFF2-40B4-BE49-F238E27FC236}">
                <a16:creationId xmlns:a16="http://schemas.microsoft.com/office/drawing/2014/main" id="{606C4942-4C5B-D919-85CB-A0A4E18A1E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28926" y="168769"/>
            <a:ext cx="812800" cy="812800"/>
          </a:xfrm>
          <a:prstGeom prst="rect">
            <a:avLst/>
          </a:prstGeom>
        </p:spPr>
      </p:pic>
    </p:spTree>
    <p:extLst>
      <p:ext uri="{BB962C8B-B14F-4D97-AF65-F5344CB8AC3E}">
        <p14:creationId xmlns:p14="http://schemas.microsoft.com/office/powerpoint/2010/main" val="250990596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2857" fill="hold"/>
                                        <p:tgtEl>
                                          <p:spTgt spid="12"/>
                                        </p:tgtEl>
                                      </p:cBhvr>
                                    </p:cmd>
                                  </p:childTnLst>
                                </p:cTn>
                              </p:par>
                            </p:childTnLst>
                          </p:cTn>
                        </p:par>
                      </p:childTnLst>
                    </p:cTn>
                  </p:par>
                </p:childTnLst>
              </p:cTn>
              <p:nextCondLst>
                <p:cond evt="onClick" delay="0">
                  <p:tgtEl>
                    <p:spTgt spid="3"/>
                  </p:tgtEl>
                </p:cond>
              </p:nextCondLst>
            </p:seq>
            <p:audio>
              <p:cMediaNode vol="80000">
                <p:cTn id="14" fill="hold" display="0">
                  <p:stCondLst>
                    <p:cond delay="indefinite"/>
                  </p:stCondLst>
                  <p:endCondLst>
                    <p:cond evt="onStopAudio" delay="0">
                      <p:tgtEl>
                        <p:sldTgt/>
                      </p:tgtEl>
                    </p:cond>
                  </p:endCondLst>
                </p:cTn>
                <p:tgtEl>
                  <p:spTgt spid="1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99E4E-8450-38F6-BF6D-9A758FDED617}"/>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780DEE5A-003A-13C5-341B-CEA88ADB3E49}"/>
              </a:ext>
            </a:extLst>
          </p:cNvPr>
          <p:cNvSpPr>
            <a:spLocks noGrp="1"/>
          </p:cNvSpPr>
          <p:nvPr>
            <p:ph type="title"/>
          </p:nvPr>
        </p:nvSpPr>
        <p:spPr/>
        <p:txBody>
          <a:bodyPr/>
          <a:lstStyle/>
          <a:p>
            <a:r>
              <a:rPr lang="en-GB" dirty="0"/>
              <a:t>Where is the mum?</a:t>
            </a:r>
            <a:endParaRPr lang="en-PT" dirty="0"/>
          </a:p>
        </p:txBody>
      </p:sp>
      <p:sp>
        <p:nvSpPr>
          <p:cNvPr id="2" name="TextBox 1">
            <a:extLst>
              <a:ext uri="{FF2B5EF4-FFF2-40B4-BE49-F238E27FC236}">
                <a16:creationId xmlns:a16="http://schemas.microsoft.com/office/drawing/2014/main" id="{B7953B42-FD8B-D80B-C778-AAA239C3D865}"/>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6FDEEE1F-FBFA-B07B-9EEF-0F7E4A4F5407}"/>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7" name="Picture 6" descr="A house with a couple of people in the house&#10;&#10;Description automatically generated with medium confidence">
            <a:extLst>
              <a:ext uri="{FF2B5EF4-FFF2-40B4-BE49-F238E27FC236}">
                <a16:creationId xmlns:a16="http://schemas.microsoft.com/office/drawing/2014/main" id="{52D0D7B8-F4C4-64EC-496C-F9A50686E0B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76608"/>
            <a:ext cx="5935276" cy="3569659"/>
          </a:xfrm>
          <a:prstGeom prst="rect">
            <a:avLst/>
          </a:prstGeom>
        </p:spPr>
      </p:pic>
      <p:grpSp>
        <p:nvGrpSpPr>
          <p:cNvPr id="10" name="play">
            <a:extLst>
              <a:ext uri="{FF2B5EF4-FFF2-40B4-BE49-F238E27FC236}">
                <a16:creationId xmlns:a16="http://schemas.microsoft.com/office/drawing/2014/main" id="{795A14DB-0EB9-D6D9-5A63-2E908023F39C}"/>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4ADF7758-1A73-8AE0-5335-250F3864713C}"/>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bedroom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956FD13E-6CDD-51D4-D8F7-D56E261DFC73}"/>
                </a:ext>
              </a:extLst>
            </p:cNvPr>
            <p:cNvPicPr>
              <a:picLocks noChangeAspect="1"/>
            </p:cNvPicPr>
            <p:nvPr/>
          </p:nvPicPr>
          <p:blipFill>
            <a:blip r:embed="rId5"/>
            <a:stretch>
              <a:fillRect/>
            </a:stretch>
          </p:blipFill>
          <p:spPr>
            <a:xfrm>
              <a:off x="6987819" y="5470503"/>
              <a:ext cx="462292" cy="583864"/>
            </a:xfrm>
            <a:prstGeom prst="rect">
              <a:avLst/>
            </a:prstGeom>
          </p:spPr>
        </p:pic>
      </p:grpSp>
      <p:pic>
        <p:nvPicPr>
          <p:cNvPr id="15" name="bedroom">
            <a:hlinkClick r:id="" action="ppaction://media"/>
            <a:extLst>
              <a:ext uri="{FF2B5EF4-FFF2-40B4-BE49-F238E27FC236}">
                <a16:creationId xmlns:a16="http://schemas.microsoft.com/office/drawing/2014/main" id="{0ABA6C5C-08BE-A10B-97AB-0427117EB1DC}"/>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04698" y="122504"/>
            <a:ext cx="812800" cy="812800"/>
          </a:xfrm>
          <a:prstGeom prst="rect">
            <a:avLst/>
          </a:prstGeom>
        </p:spPr>
      </p:pic>
    </p:spTree>
    <p:extLst>
      <p:ext uri="{BB962C8B-B14F-4D97-AF65-F5344CB8AC3E}">
        <p14:creationId xmlns:p14="http://schemas.microsoft.com/office/powerpoint/2010/main" val="316981830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897" fill="hold"/>
                                        <p:tgtEl>
                                          <p:spTgt spid="15"/>
                                        </p:tgtEl>
                                      </p:cBhvr>
                                    </p:cmd>
                                  </p:childTnLst>
                                </p:cTn>
                              </p:par>
                            </p:childTnLst>
                          </p:cTn>
                        </p:par>
                      </p:childTnLst>
                    </p:cTn>
                  </p:par>
                </p:childTnLst>
              </p:cTn>
              <p:nextCondLst>
                <p:cond evt="onClick" delay="0">
                  <p:tgtEl>
                    <p:spTgt spid="10"/>
                  </p:tgtEl>
                </p:cond>
              </p:nextCondLst>
            </p:seq>
            <p:audio>
              <p:cMediaNode vol="80000">
                <p:cTn id="14" fill="hold" display="0">
                  <p:stCondLst>
                    <p:cond delay="indefinite"/>
                  </p:stCondLst>
                  <p:endCondLst>
                    <p:cond evt="onStopAudio" delay="0">
                      <p:tgtEl>
                        <p:sldTgt/>
                      </p:tgtEl>
                    </p:cond>
                  </p:endCondLst>
                </p:cTn>
                <p:tgtEl>
                  <p:spTgt spid="1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431715-33D7-C57D-1A4A-19E352124380}"/>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D948AFFB-DEB6-8A9A-813C-CA7E81985440}"/>
              </a:ext>
            </a:extLst>
          </p:cNvPr>
          <p:cNvSpPr>
            <a:spLocks noGrp="1"/>
          </p:cNvSpPr>
          <p:nvPr>
            <p:ph type="title"/>
          </p:nvPr>
        </p:nvSpPr>
        <p:spPr/>
        <p:txBody>
          <a:bodyPr/>
          <a:lstStyle/>
          <a:p>
            <a:r>
              <a:rPr lang="en-GB" dirty="0"/>
              <a:t>Where is the dad?</a:t>
            </a:r>
            <a:endParaRPr lang="en-PT" dirty="0"/>
          </a:p>
        </p:txBody>
      </p:sp>
      <p:sp>
        <p:nvSpPr>
          <p:cNvPr id="2" name="TextBox 1">
            <a:extLst>
              <a:ext uri="{FF2B5EF4-FFF2-40B4-BE49-F238E27FC236}">
                <a16:creationId xmlns:a16="http://schemas.microsoft.com/office/drawing/2014/main" id="{357551E4-3FE2-CA28-965A-FECFFD3BB1FC}"/>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CC55E821-1A22-847A-C83E-036299B507B1}"/>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7" name="Picture 6" descr="A house with a couple of people in the house&#10;&#10;Description automatically generated with medium confidence">
            <a:extLst>
              <a:ext uri="{FF2B5EF4-FFF2-40B4-BE49-F238E27FC236}">
                <a16:creationId xmlns:a16="http://schemas.microsoft.com/office/drawing/2014/main" id="{C233B9EC-AB08-A139-48A1-1171DB7D85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76608"/>
            <a:ext cx="5935276" cy="3569659"/>
          </a:xfrm>
          <a:prstGeom prst="rect">
            <a:avLst/>
          </a:prstGeom>
        </p:spPr>
      </p:pic>
      <p:grpSp>
        <p:nvGrpSpPr>
          <p:cNvPr id="3" name="play">
            <a:extLst>
              <a:ext uri="{FF2B5EF4-FFF2-40B4-BE49-F238E27FC236}">
                <a16:creationId xmlns:a16="http://schemas.microsoft.com/office/drawing/2014/main" id="{C42CC3BC-41EA-8603-C5D0-2CC1B17E213B}"/>
              </a:ext>
            </a:extLst>
          </p:cNvPr>
          <p:cNvGrpSpPr/>
          <p:nvPr/>
        </p:nvGrpSpPr>
        <p:grpSpPr>
          <a:xfrm>
            <a:off x="5735247" y="3381345"/>
            <a:ext cx="2862508" cy="2758198"/>
            <a:chOff x="5655728" y="3508406"/>
            <a:chExt cx="3021545" cy="2911443"/>
          </a:xfrm>
        </p:grpSpPr>
        <p:sp>
          <p:nvSpPr>
            <p:cNvPr id="4" name="answer">
              <a:extLst>
                <a:ext uri="{FF2B5EF4-FFF2-40B4-BE49-F238E27FC236}">
                  <a16:creationId xmlns:a16="http://schemas.microsoft.com/office/drawing/2014/main" id="{13AD71A6-A85A-01A2-F16A-CE0301CDF800}"/>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bathroom</a:t>
              </a:r>
              <a:endParaRPr lang="en-GB" sz="2800" b="1" dirty="0">
                <a:effectLst/>
                <a:latin typeface="Twinkl" panose="02000000000000000000" pitchFamily="2" charset="77"/>
              </a:endParaRPr>
            </a:p>
          </p:txBody>
        </p:sp>
        <p:pic>
          <p:nvPicPr>
            <p:cNvPr id="5" name="play">
              <a:extLst>
                <a:ext uri="{FF2B5EF4-FFF2-40B4-BE49-F238E27FC236}">
                  <a16:creationId xmlns:a16="http://schemas.microsoft.com/office/drawing/2014/main" id="{3CD6993E-84AD-B5B8-5D1C-E358F4FA9BEE}"/>
                </a:ext>
              </a:extLst>
            </p:cNvPr>
            <p:cNvPicPr>
              <a:picLocks noChangeAspect="1"/>
            </p:cNvPicPr>
            <p:nvPr/>
          </p:nvPicPr>
          <p:blipFill>
            <a:blip r:embed="rId5"/>
            <a:stretch>
              <a:fillRect/>
            </a:stretch>
          </p:blipFill>
          <p:spPr>
            <a:xfrm>
              <a:off x="6987819" y="5470503"/>
              <a:ext cx="462292" cy="583864"/>
            </a:xfrm>
            <a:prstGeom prst="rect">
              <a:avLst/>
            </a:prstGeom>
          </p:spPr>
        </p:pic>
      </p:grpSp>
      <p:pic>
        <p:nvPicPr>
          <p:cNvPr id="6" name="bathroom">
            <a:hlinkClick r:id="" action="ppaction://media"/>
            <a:extLst>
              <a:ext uri="{FF2B5EF4-FFF2-40B4-BE49-F238E27FC236}">
                <a16:creationId xmlns:a16="http://schemas.microsoft.com/office/drawing/2014/main" id="{40421822-BAC7-1A1D-9897-77F0E3FFCC0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1155" y="291874"/>
            <a:ext cx="812800" cy="812800"/>
          </a:xfrm>
          <a:prstGeom prst="rect">
            <a:avLst/>
          </a:prstGeom>
        </p:spPr>
      </p:pic>
    </p:spTree>
    <p:extLst>
      <p:ext uri="{BB962C8B-B14F-4D97-AF65-F5344CB8AC3E}">
        <p14:creationId xmlns:p14="http://schemas.microsoft.com/office/powerpoint/2010/main" val="380935794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3"/>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727" fill="hold"/>
                                        <p:tgtEl>
                                          <p:spTgt spid="6"/>
                                        </p:tgtEl>
                                      </p:cBhvr>
                                    </p:cmd>
                                  </p:childTnLst>
                                </p:cTn>
                              </p:par>
                            </p:childTnLst>
                          </p:cTn>
                        </p:par>
                      </p:childTnLst>
                    </p:cTn>
                  </p:par>
                </p:childTnLst>
              </p:cTn>
              <p:nextCondLst>
                <p:cond evt="onClick" delay="0">
                  <p:tgtEl>
                    <p:spTgt spid="3"/>
                  </p:tgtEl>
                </p:cond>
              </p:nextCondLst>
            </p:seq>
            <p:audio>
              <p:cMediaNode vol="80000">
                <p:cTn id="14"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E7EDE-6494-D3EB-0205-48F8409A4C86}"/>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6441D029-B84F-5F56-0BD5-EDEAE7278AF3}"/>
              </a:ext>
            </a:extLst>
          </p:cNvPr>
          <p:cNvSpPr>
            <a:spLocks noGrp="1"/>
          </p:cNvSpPr>
          <p:nvPr>
            <p:ph type="title"/>
          </p:nvPr>
        </p:nvSpPr>
        <p:spPr/>
        <p:txBody>
          <a:bodyPr/>
          <a:lstStyle/>
          <a:p>
            <a:r>
              <a:rPr lang="en-GB"/>
              <a:t>Where are the brother and sister?</a:t>
            </a:r>
            <a:endParaRPr lang="en-PT" dirty="0"/>
          </a:p>
        </p:txBody>
      </p:sp>
      <p:sp>
        <p:nvSpPr>
          <p:cNvPr id="2" name="TextBox 1">
            <a:extLst>
              <a:ext uri="{FF2B5EF4-FFF2-40B4-BE49-F238E27FC236}">
                <a16:creationId xmlns:a16="http://schemas.microsoft.com/office/drawing/2014/main" id="{3DD341B4-FC7C-B7E7-1BCE-BEBB10A8945C}"/>
              </a:ext>
            </a:extLst>
          </p:cNvPr>
          <p:cNvSpPr txBox="1"/>
          <p:nvPr/>
        </p:nvSpPr>
        <p:spPr>
          <a:xfrm>
            <a:off x="1599596" y="1545334"/>
            <a:ext cx="5935277"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algn="ctr" rtl="0"/>
            <a:r>
              <a:rPr lang="en-GB" sz="2400" b="0" i="0" u="none" strike="noStrike" dirty="0">
                <a:solidFill>
                  <a:srgbClr val="000000"/>
                </a:solidFill>
                <a:effectLst/>
                <a:latin typeface="Twinkl" panose="02000000000000000000" pitchFamily="2" charset="77"/>
              </a:rPr>
              <a:t>What can you see? Click ‘Answer’ to check.</a:t>
            </a:r>
            <a:endParaRPr lang="en-GB" sz="2400" b="0" dirty="0">
              <a:effectLst/>
              <a:latin typeface="Twinkl" panose="02000000000000000000" pitchFamily="2" charset="77"/>
            </a:endParaRPr>
          </a:p>
        </p:txBody>
      </p:sp>
      <p:sp>
        <p:nvSpPr>
          <p:cNvPr id="9" name="answer">
            <a:extLst>
              <a:ext uri="{FF2B5EF4-FFF2-40B4-BE49-F238E27FC236}">
                <a16:creationId xmlns:a16="http://schemas.microsoft.com/office/drawing/2014/main" id="{373811EE-F0A7-FE5B-5D6B-823F70D205E7}"/>
              </a:ext>
            </a:extLst>
          </p:cNvPr>
          <p:cNvSpPr/>
          <p:nvPr/>
        </p:nvSpPr>
        <p:spPr>
          <a:xfrm>
            <a:off x="6192947" y="2527119"/>
            <a:ext cx="2046514" cy="578880"/>
          </a:xfrm>
          <a:prstGeom prst="roundRect">
            <a:avLst/>
          </a:prstGeom>
          <a:solidFill>
            <a:srgbClr val="E6007E"/>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PT" sz="2800" b="1" u="none" strike="noStrike" cap="none" spc="0" normalizeH="0" baseline="0" dirty="0">
                <a:ln>
                  <a:noFill/>
                </a:ln>
                <a:solidFill>
                  <a:schemeClr val="bg1"/>
                </a:solidFill>
                <a:effectLst/>
                <a:uFillTx/>
                <a:latin typeface="Twinkl" panose="02000000000000000000" pitchFamily="2" charset="77"/>
                <a:sym typeface="Twinkl Thin"/>
              </a:rPr>
              <a:t>Answer</a:t>
            </a:r>
          </a:p>
        </p:txBody>
      </p:sp>
      <p:pic>
        <p:nvPicPr>
          <p:cNvPr id="7" name="Picture 6" descr="A house with a couple of people in the house&#10;&#10;Description automatically generated with medium confidence">
            <a:extLst>
              <a:ext uri="{FF2B5EF4-FFF2-40B4-BE49-F238E27FC236}">
                <a16:creationId xmlns:a16="http://schemas.microsoft.com/office/drawing/2014/main" id="{7F9A68BB-CD4D-B641-4CDE-8165CF6E246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376608"/>
            <a:ext cx="5935276" cy="3569659"/>
          </a:xfrm>
          <a:prstGeom prst="rect">
            <a:avLst/>
          </a:prstGeom>
        </p:spPr>
      </p:pic>
      <p:grpSp>
        <p:nvGrpSpPr>
          <p:cNvPr id="10" name="play">
            <a:extLst>
              <a:ext uri="{FF2B5EF4-FFF2-40B4-BE49-F238E27FC236}">
                <a16:creationId xmlns:a16="http://schemas.microsoft.com/office/drawing/2014/main" id="{A9A506C5-38AB-1179-C7DB-76E2C3B8BF3C}"/>
              </a:ext>
            </a:extLst>
          </p:cNvPr>
          <p:cNvGrpSpPr/>
          <p:nvPr/>
        </p:nvGrpSpPr>
        <p:grpSpPr>
          <a:xfrm>
            <a:off x="5735247" y="3381345"/>
            <a:ext cx="2862508" cy="2758198"/>
            <a:chOff x="5655728" y="3508406"/>
            <a:chExt cx="3021545" cy="2911443"/>
          </a:xfrm>
        </p:grpSpPr>
        <p:sp>
          <p:nvSpPr>
            <p:cNvPr id="13" name="answer">
              <a:extLst>
                <a:ext uri="{FF2B5EF4-FFF2-40B4-BE49-F238E27FC236}">
                  <a16:creationId xmlns:a16="http://schemas.microsoft.com/office/drawing/2014/main" id="{70D2A44C-03BB-4CCE-B360-392B5F5B5ABA}"/>
                </a:ext>
              </a:extLst>
            </p:cNvPr>
            <p:cNvSpPr/>
            <p:nvPr/>
          </p:nvSpPr>
          <p:spPr>
            <a:xfrm>
              <a:off x="5655728" y="3508406"/>
              <a:ext cx="3021545" cy="2911443"/>
            </a:xfrm>
            <a:prstGeom prst="ellipse">
              <a:avLst/>
            </a:prstGeom>
            <a:solidFill>
              <a:srgbClr val="EDBCD9"/>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noAutofit/>
            </a:bodyPr>
            <a:lstStyle/>
            <a:p>
              <a:pPr algn="ctr" rtl="0"/>
              <a:r>
                <a:rPr lang="en-GB" sz="2800" b="1" i="0" u="none" strike="noStrike" dirty="0">
                  <a:solidFill>
                    <a:srgbClr val="000000"/>
                  </a:solidFill>
                  <a:effectLst/>
                  <a:latin typeface="Twinkl" panose="02000000000000000000" pitchFamily="2" charset="77"/>
                </a:rPr>
                <a:t>bedroom</a:t>
              </a:r>
              <a:endParaRPr lang="en-GB" sz="2800" b="1" dirty="0">
                <a:effectLst/>
                <a:latin typeface="Twinkl" panose="02000000000000000000" pitchFamily="2" charset="77"/>
              </a:endParaRPr>
            </a:p>
          </p:txBody>
        </p:sp>
        <p:pic>
          <p:nvPicPr>
            <p:cNvPr id="14" name="play">
              <a:extLst>
                <a:ext uri="{FF2B5EF4-FFF2-40B4-BE49-F238E27FC236}">
                  <a16:creationId xmlns:a16="http://schemas.microsoft.com/office/drawing/2014/main" id="{101CED34-8C4D-128A-E22A-9C6B9C8542C3}"/>
                </a:ext>
              </a:extLst>
            </p:cNvPr>
            <p:cNvPicPr>
              <a:picLocks noChangeAspect="1"/>
            </p:cNvPicPr>
            <p:nvPr/>
          </p:nvPicPr>
          <p:blipFill>
            <a:blip r:embed="rId5"/>
            <a:stretch>
              <a:fillRect/>
            </a:stretch>
          </p:blipFill>
          <p:spPr>
            <a:xfrm>
              <a:off x="6987819" y="5470503"/>
              <a:ext cx="462292" cy="583864"/>
            </a:xfrm>
            <a:prstGeom prst="rect">
              <a:avLst/>
            </a:prstGeom>
          </p:spPr>
        </p:pic>
      </p:grpSp>
      <p:pic>
        <p:nvPicPr>
          <p:cNvPr id="15" name="bedroom">
            <a:hlinkClick r:id="" action="ppaction://media"/>
            <a:extLst>
              <a:ext uri="{FF2B5EF4-FFF2-40B4-BE49-F238E27FC236}">
                <a16:creationId xmlns:a16="http://schemas.microsoft.com/office/drawing/2014/main" id="{B9985E9E-7B57-E3EA-32C7-36A5B03B6D0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04698" y="122504"/>
            <a:ext cx="812800" cy="812800"/>
          </a:xfrm>
          <a:prstGeom prst="rect">
            <a:avLst/>
          </a:prstGeom>
        </p:spPr>
      </p:pic>
    </p:spTree>
    <p:extLst>
      <p:ext uri="{BB962C8B-B14F-4D97-AF65-F5344CB8AC3E}">
        <p14:creationId xmlns:p14="http://schemas.microsoft.com/office/powerpoint/2010/main" val="41442162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897" fill="hold"/>
                                        <p:tgtEl>
                                          <p:spTgt spid="15"/>
                                        </p:tgtEl>
                                      </p:cBhvr>
                                    </p:cmd>
                                  </p:childTnLst>
                                </p:cTn>
                              </p:par>
                            </p:childTnLst>
                          </p:cTn>
                        </p:par>
                      </p:childTnLst>
                    </p:cTn>
                  </p:par>
                </p:childTnLst>
              </p:cTn>
              <p:nextCondLst>
                <p:cond evt="onClick" delay="0">
                  <p:tgtEl>
                    <p:spTgt spid="10"/>
                  </p:tgtEl>
                </p:cond>
              </p:nextCondLst>
            </p:seq>
            <p:audio>
              <p:cMediaNode vol="80000">
                <p:cTn id="14" fill="hold" display="0">
                  <p:stCondLst>
                    <p:cond delay="indefinite"/>
                  </p:stCondLst>
                  <p:endCondLst>
                    <p:cond evt="onStopAudio" delay="0">
                      <p:tgtEl>
                        <p:sldTgt/>
                      </p:tgtEl>
                    </p:cond>
                  </p:endCondLst>
                </p:cTn>
                <p:tgtEl>
                  <p:spTgt spid="15"/>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Shape 203"/>
        <p:cNvGrpSpPr/>
        <p:nvPr/>
      </p:nvGrpSpPr>
      <p:grpSpPr>
        <a:xfrm>
          <a:off x="0" y="0"/>
          <a:ext cx="0" cy="0"/>
          <a:chOff x="0" y="0"/>
          <a:chExt cx="0" cy="0"/>
        </a:xfrm>
      </p:grpSpPr>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sld>
</file>

<file path=ppt/theme/theme1.xml><?xml version="1.0" encoding="utf-8"?>
<a:theme xmlns:a="http://schemas.openxmlformats.org/drawingml/2006/main" name="Office Theme">
  <a:themeElements>
    <a:clrScheme name="Office Theme">
      <a:dk1>
        <a:srgbClr val="1C1C1C"/>
      </a:dk1>
      <a:lt1>
        <a:srgbClr val="FFFFFF"/>
      </a:lt1>
      <a:dk2>
        <a:srgbClr val="A7A7A7"/>
      </a:dk2>
      <a:lt2>
        <a:srgbClr val="535353"/>
      </a:lt2>
      <a:accent1>
        <a:srgbClr val="E34192"/>
      </a:accent1>
      <a:accent2>
        <a:srgbClr val="EB8634"/>
      </a:accent2>
      <a:accent3>
        <a:srgbClr val="E6C734"/>
      </a:accent3>
      <a:accent4>
        <a:srgbClr val="79AD42"/>
      </a:accent4>
      <a:accent5>
        <a:srgbClr val="23A7F9"/>
      </a:accent5>
      <a:accent6>
        <a:srgbClr val="954EBE"/>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E34192"/>
      </a:accent1>
      <a:accent2>
        <a:srgbClr val="EB8634"/>
      </a:accent2>
      <a:accent3>
        <a:srgbClr val="E6C734"/>
      </a:accent3>
      <a:accent4>
        <a:srgbClr val="79AD42"/>
      </a:accent4>
      <a:accent5>
        <a:srgbClr val="23A7F9"/>
      </a:accent5>
      <a:accent6>
        <a:srgbClr val="954EBE"/>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C1C1C"/>
            </a:solidFill>
            <a:effectLst/>
            <a:uFillTx/>
            <a:latin typeface="Twinkl Thin"/>
            <a:ea typeface="Twinkl Thin"/>
            <a:cs typeface="Twinkl Thin"/>
            <a:sym typeface="Twinkl Thin"/>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662</TotalTime>
  <Words>737</Words>
  <Application>Microsoft Office PowerPoint</Application>
  <PresentationFormat>On-screen Show (4:3)</PresentationFormat>
  <Paragraphs>85</Paragraphs>
  <Slides>23</Slides>
  <Notes>1</Notes>
  <HiddenSlides>4</HiddenSlides>
  <MMClips>21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Roboto</vt:lpstr>
      <vt:lpstr>Roboto Black</vt:lpstr>
      <vt:lpstr>Times New Roman</vt:lpstr>
      <vt:lpstr>Twinkl</vt:lpstr>
      <vt:lpstr>Twinkl Thin</vt:lpstr>
      <vt:lpstr>Office Theme</vt:lpstr>
      <vt:lpstr>PowerPoint Presentation</vt:lpstr>
      <vt:lpstr>PowerPoint Presentation</vt:lpstr>
      <vt:lpstr>PowerPoint Presentation</vt:lpstr>
      <vt:lpstr>PowerPoint Presentation</vt:lpstr>
      <vt:lpstr>How do we say this in English?</vt:lpstr>
      <vt:lpstr>How do we say this in English?</vt:lpstr>
      <vt:lpstr>How do we say this in English?</vt:lpstr>
      <vt:lpstr>How do we say this in English?</vt:lpstr>
      <vt:lpstr>How do we say this in English?</vt:lpstr>
      <vt:lpstr>Let’s Practise</vt:lpstr>
      <vt:lpstr>What room is this?</vt:lpstr>
      <vt:lpstr>What room is this?</vt:lpstr>
      <vt:lpstr>What room is this?</vt:lpstr>
      <vt:lpstr>What room is this?</vt:lpstr>
      <vt:lpstr>What room is this?</vt:lpstr>
      <vt:lpstr>Where is the mum?</vt:lpstr>
      <vt:lpstr>Where is the dad?</vt:lpstr>
      <vt:lpstr>Where are the brother and sister?</vt:lpstr>
      <vt:lpstr>Where is the mum?</vt:lpstr>
      <vt:lpstr>Where is the dad?</vt:lpstr>
      <vt:lpstr>Where are the brother and sister?</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Valentini Pavlidou</dc:creator>
  <cp:lastModifiedBy>Valentini Pavlidou</cp:lastModifiedBy>
  <cp:revision>16</cp:revision>
  <dcterms:modified xsi:type="dcterms:W3CDTF">2025-10-04T11:58:26Z</dcterms:modified>
</cp:coreProperties>
</file>