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3"/>
  </p:notesMasterIdLst>
  <p:handoutMasterIdLst>
    <p:handoutMasterId r:id="rId24"/>
  </p:handoutMasterIdLst>
  <p:sldIdLst>
    <p:sldId id="288" r:id="rId3"/>
    <p:sldId id="268" r:id="rId4"/>
    <p:sldId id="264"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70" r:id="rId22"/>
  </p:sldIdLst>
  <p:sldSz cx="9144000" cy="6858000" type="screen4x3"/>
  <p:notesSz cx="6858000" cy="9144000"/>
  <p:embeddedFontLst>
    <p:embeddedFont>
      <p:font typeface="Roboto" panose="02000000000000000000" pitchFamily="2" charset="0"/>
      <p:regular r:id="rId25"/>
      <p:bold r:id="rId26"/>
      <p:italic r:id="rId27"/>
      <p:boldItalic r:id="rId28"/>
    </p:embeddedFont>
    <p:embeddedFont>
      <p:font typeface="Twinkl" panose="020B0604020202020204" charset="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DFC3"/>
    <a:srgbClr val="4FB1A1"/>
    <a:srgbClr val="8ACBC0"/>
    <a:srgbClr val="EA516C"/>
    <a:srgbClr val="6FBD84"/>
    <a:srgbClr val="B9B8B8"/>
    <a:srgbClr val="FDD182"/>
    <a:srgbClr val="BC0105"/>
    <a:srgbClr val="21A6F9"/>
    <a:srgbClr val="4DB1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82" d="100"/>
          <a:sy n="82" d="100"/>
        </p:scale>
        <p:origin x="1459" y="4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87" d="100"/>
          <a:sy n="87" d="100"/>
        </p:scale>
        <p:origin x="309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04/10/2025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04/10/2025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resources/eyfs-twinkl-originals/early-years-story-books-twinkl-educational-publishing-fiction/the-feelings-fair-fiction-eyfs-twinkl-originals"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www.twinkl.co.uk/resources/eyfs-twinkl-originals/early-years-story-books-twinkl-educational-publishing-fiction/the-feelings-fair-fiction-eyfs-twinkl-originals"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A516C"/>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6FBD84"/>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A516C"/>
                </a:solidFill>
                <a:latin typeface="Roboto" panose="02000000000000000000" pitchFamily="2" charset="0"/>
                <a:ea typeface="Roboto" panose="02000000000000000000" pitchFamily="2" charset="0"/>
              </a:rPr>
              <a:t>Disclaimer</a:t>
            </a:r>
            <a:endParaRPr lang="en-GB" sz="2800" b="1" dirty="0">
              <a:solidFill>
                <a:srgbClr val="EA516C"/>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114299" y="6020379"/>
            <a:ext cx="1066107" cy="687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2" name="Rectangle: Rounded Corners 1">
            <a:extLst>
              <a:ext uri="{FF2B5EF4-FFF2-40B4-BE49-F238E27FC236}">
                <a16:creationId xmlns:a16="http://schemas.microsoft.com/office/drawing/2014/main" id="{B8E6EA6C-687C-68EF-17FE-F11896CEA035}"/>
              </a:ext>
            </a:extLst>
          </p:cNvPr>
          <p:cNvSpPr/>
          <p:nvPr userDrawn="1"/>
        </p:nvSpPr>
        <p:spPr>
          <a:xfrm>
            <a:off x="-1030515" y="258762"/>
            <a:ext cx="6371772" cy="1159781"/>
          </a:xfrm>
          <a:prstGeom prst="roundRect">
            <a:avLst>
              <a:gd name="adj" fmla="val 50000"/>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Ins="324000" rtlCol="0" anchor="ctr"/>
          <a:lstStyle/>
          <a:p>
            <a:pPr algn="r"/>
            <a:endParaRPr lang="en-GB" sz="4000" b="1" dirty="0"/>
          </a:p>
        </p:txBody>
      </p:sp>
      <p:sp>
        <p:nvSpPr>
          <p:cNvPr id="8" name="Title 5"/>
          <p:cNvSpPr>
            <a:spLocks noGrp="1"/>
          </p:cNvSpPr>
          <p:nvPr>
            <p:ph type="title"/>
          </p:nvPr>
        </p:nvSpPr>
        <p:spPr>
          <a:xfrm>
            <a:off x="0" y="341499"/>
            <a:ext cx="5341257" cy="994306"/>
          </a:xfrm>
          <a:prstGeom prst="roundRect">
            <a:avLst>
              <a:gd name="adj" fmla="val 9641"/>
            </a:avLst>
          </a:prstGeom>
        </p:spPr>
        <p:txBody>
          <a:bodyPr>
            <a:noAutofit/>
          </a:bodyPr>
          <a:lstStyle>
            <a:lvl1pPr algn="r">
              <a:defRPr sz="4000">
                <a:latin typeface="Twinkl"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914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3BA998B4-1A1D-03E3-894F-92B6B5A5711C}"/>
              </a:ext>
            </a:extLst>
          </p:cNvPr>
          <p:cNvSpPr/>
          <p:nvPr userDrawn="1"/>
        </p:nvSpPr>
        <p:spPr>
          <a:xfrm>
            <a:off x="4254038" y="3210676"/>
            <a:ext cx="933104" cy="6298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73" r:id="rId1"/>
    <p:sldLayoutId id="2147483661" r:id="rId2"/>
    <p:sldLayoutId id="2147483662" r:id="rId3"/>
    <p:sldLayoutId id="2147483674" r:id="rId4"/>
    <p:sldLayoutId id="2147483663" r:id="rId5"/>
    <p:sldLayoutId id="2147483666" r:id="rId6"/>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6204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p:nvPr>
        </p:nvSpPr>
        <p:spPr/>
        <p:txBody>
          <a:bodyPr>
            <a:noAutofit/>
          </a:bodyPr>
          <a:lstStyle/>
          <a:p>
            <a:r>
              <a:rPr lang="en-US" dirty="0">
                <a:latin typeface="+mn-lt"/>
              </a:rPr>
              <a:t>Instructions</a:t>
            </a:r>
          </a:p>
        </p:txBody>
      </p:sp>
      <p:sp>
        <p:nvSpPr>
          <p:cNvPr id="5" name="Text"/>
          <p:cNvSpPr/>
          <p:nvPr/>
        </p:nvSpPr>
        <p:spPr>
          <a:xfrm>
            <a:off x="1413245" y="2100817"/>
            <a:ext cx="6307980" cy="1477328"/>
          </a:xfrm>
          <a:prstGeom prst="rect">
            <a:avLst/>
          </a:prstGeom>
        </p:spPr>
        <p:txBody>
          <a:bodyPr wrap="square" lIns="0" tIns="0" rIns="0" bIns="0">
            <a:spAutoFit/>
          </a:bodyPr>
          <a:lstStyle/>
          <a:p>
            <a:pPr algn="ctr"/>
            <a:r>
              <a:rPr lang="en-GB" sz="3200" dirty="0"/>
              <a:t>Look at the picture. See if you can name what feeling or emotion each person is feeling.</a:t>
            </a:r>
          </a:p>
        </p:txBody>
      </p:sp>
      <p:pic>
        <p:nvPicPr>
          <p:cNvPr id="3" name="Picture 2">
            <a:extLst>
              <a:ext uri="{FF2B5EF4-FFF2-40B4-BE49-F238E27FC236}">
                <a16:creationId xmlns:a16="http://schemas.microsoft.com/office/drawing/2014/main" id="{069533B0-8551-15EC-42FE-17F7BA090F1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37894" y="4133805"/>
            <a:ext cx="2944486" cy="2895352"/>
          </a:xfrm>
          <a:prstGeom prst="rect">
            <a:avLst/>
          </a:prstGeom>
        </p:spPr>
      </p:pic>
      <p:pic>
        <p:nvPicPr>
          <p:cNvPr id="4" name="Picture 3">
            <a:extLst>
              <a:ext uri="{FF2B5EF4-FFF2-40B4-BE49-F238E27FC236}">
                <a16:creationId xmlns:a16="http://schemas.microsoft.com/office/drawing/2014/main" id="{8D647D4F-209A-0C48-4F75-258ADEDAB5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410872" y="4018519"/>
            <a:ext cx="2620706" cy="3007352"/>
          </a:xfrm>
          <a:prstGeom prst="rect">
            <a:avLst/>
          </a:prstGeom>
        </p:spPr>
      </p:pic>
      <p:pic>
        <p:nvPicPr>
          <p:cNvPr id="6" name="Picture 5">
            <a:extLst>
              <a:ext uri="{FF2B5EF4-FFF2-40B4-BE49-F238E27FC236}">
                <a16:creationId xmlns:a16="http://schemas.microsoft.com/office/drawing/2014/main" id="{88E50A91-CE0C-A50A-BD05-A3116F1C19C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7872" y="3681316"/>
            <a:ext cx="2501530" cy="3378111"/>
          </a:xfrm>
          <a:prstGeom prst="rect">
            <a:avLst/>
          </a:prstGeom>
        </p:spPr>
      </p:pic>
    </p:spTree>
    <p:extLst>
      <p:ext uri="{BB962C8B-B14F-4D97-AF65-F5344CB8AC3E}">
        <p14:creationId xmlns:p14="http://schemas.microsoft.com/office/powerpoint/2010/main" val="1286237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
            <a:extLst>
              <a:ext uri="{FF2B5EF4-FFF2-40B4-BE49-F238E27FC236}">
                <a16:creationId xmlns:a16="http://schemas.microsoft.com/office/drawing/2014/main" id="{41170A10-470A-149D-5323-8A36AB01C159}"/>
              </a:ext>
            </a:extLst>
          </p:cNvPr>
          <p:cNvSpPr/>
          <p:nvPr/>
        </p:nvSpPr>
        <p:spPr>
          <a:xfrm>
            <a:off x="822121"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excited</a:t>
            </a:r>
          </a:p>
        </p:txBody>
      </p:sp>
      <p:sp>
        <p:nvSpPr>
          <p:cNvPr id="4" name="incorrect 1">
            <a:extLst>
              <a:ext uri="{FF2B5EF4-FFF2-40B4-BE49-F238E27FC236}">
                <a16:creationId xmlns:a16="http://schemas.microsoft.com/office/drawing/2014/main" id="{EF5021AB-729F-11F7-0838-BB4924637697}"/>
              </a:ext>
            </a:extLst>
          </p:cNvPr>
          <p:cNvSpPr/>
          <p:nvPr/>
        </p:nvSpPr>
        <p:spPr>
          <a:xfrm>
            <a:off x="3438344"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sad</a:t>
            </a:r>
          </a:p>
        </p:txBody>
      </p:sp>
      <p:sp>
        <p:nvSpPr>
          <p:cNvPr id="5" name="incorrect 2">
            <a:extLst>
              <a:ext uri="{FF2B5EF4-FFF2-40B4-BE49-F238E27FC236}">
                <a16:creationId xmlns:a16="http://schemas.microsoft.com/office/drawing/2014/main" id="{C549B820-96D6-1EB1-409A-DDDF700CC382}"/>
              </a:ext>
            </a:extLst>
          </p:cNvPr>
          <p:cNvSpPr/>
          <p:nvPr/>
        </p:nvSpPr>
        <p:spPr>
          <a:xfrm>
            <a:off x="6054567"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cross</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7883" y="1571514"/>
            <a:ext cx="2818701" cy="3234559"/>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
        <p:nvSpPr>
          <p:cNvPr id="16" name="Title 1">
            <a:extLst>
              <a:ext uri="{FF2B5EF4-FFF2-40B4-BE49-F238E27FC236}">
                <a16:creationId xmlns:a16="http://schemas.microsoft.com/office/drawing/2014/main" id="{674FFF42-DD8A-AB46-6A21-453D32244985}"/>
              </a:ext>
            </a:extLst>
          </p:cNvPr>
          <p:cNvSpPr>
            <a:spLocks noGrp="1"/>
          </p:cNvSpPr>
          <p:nvPr>
            <p:ph type="title"/>
          </p:nvPr>
        </p:nvSpPr>
        <p:spPr>
          <a:xfrm>
            <a:off x="0" y="341499"/>
            <a:ext cx="5341257" cy="994306"/>
          </a:xfrm>
        </p:spPr>
        <p:txBody>
          <a:bodyPr>
            <a:normAutofit fontScale="90000"/>
          </a:bodyPr>
          <a:lstStyle/>
          <a:p>
            <a:r>
              <a:rPr lang="en-GB" dirty="0"/>
              <a:t>What Am I Feeling?</a:t>
            </a:r>
          </a:p>
        </p:txBody>
      </p:sp>
    </p:spTree>
    <p:extLst>
      <p:ext uri="{BB962C8B-B14F-4D97-AF65-F5344CB8AC3E}">
        <p14:creationId xmlns:p14="http://schemas.microsoft.com/office/powerpoint/2010/main" val="15944049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6054567"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hungry</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nervous</a:t>
            </a:r>
          </a:p>
        </p:txBody>
      </p:sp>
      <p:sp>
        <p:nvSpPr>
          <p:cNvPr id="5" name="incorrect 2">
            <a:extLst>
              <a:ext uri="{FF2B5EF4-FFF2-40B4-BE49-F238E27FC236}">
                <a16:creationId xmlns:a16="http://schemas.microsoft.com/office/drawing/2014/main" id="{C549B820-96D6-1EB1-409A-DDDF700CC382}"/>
              </a:ext>
            </a:extLst>
          </p:cNvPr>
          <p:cNvSpPr/>
          <p:nvPr/>
        </p:nvSpPr>
        <p:spPr>
          <a:xfrm>
            <a:off x="3443109"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happy</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374385" y="1571514"/>
            <a:ext cx="2395228" cy="3234559"/>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143717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3443109"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surprised</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upset</a:t>
            </a:r>
          </a:p>
        </p:txBody>
      </p:sp>
      <p:sp>
        <p:nvSpPr>
          <p:cNvPr id="5" name="incorrect 2">
            <a:extLst>
              <a:ext uri="{FF2B5EF4-FFF2-40B4-BE49-F238E27FC236}">
                <a16:creationId xmlns:a16="http://schemas.microsoft.com/office/drawing/2014/main" id="{C549B820-96D6-1EB1-409A-DDDF700CC382}"/>
              </a:ext>
            </a:extLst>
          </p:cNvPr>
          <p:cNvSpPr/>
          <p:nvPr/>
        </p:nvSpPr>
        <p:spPr>
          <a:xfrm>
            <a:off x="6059332" y="5041781"/>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proud</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06637" y="1692691"/>
            <a:ext cx="3166943" cy="3114097"/>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2303855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6054567"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sleepy</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sad</a:t>
            </a:r>
          </a:p>
        </p:txBody>
      </p:sp>
      <p:sp>
        <p:nvSpPr>
          <p:cNvPr id="5" name="incorrect 2">
            <a:extLst>
              <a:ext uri="{FF2B5EF4-FFF2-40B4-BE49-F238E27FC236}">
                <a16:creationId xmlns:a16="http://schemas.microsoft.com/office/drawing/2014/main" id="{C549B820-96D6-1EB1-409A-DDDF700CC382}"/>
              </a:ext>
            </a:extLst>
          </p:cNvPr>
          <p:cNvSpPr/>
          <p:nvPr/>
        </p:nvSpPr>
        <p:spPr>
          <a:xfrm>
            <a:off x="3443109"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bored</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57883" y="1669772"/>
            <a:ext cx="2818701" cy="3038043"/>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9824782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822121"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bored</a:t>
            </a:r>
          </a:p>
        </p:txBody>
      </p:sp>
      <p:sp>
        <p:nvSpPr>
          <p:cNvPr id="4" name="incorrect 1">
            <a:extLst>
              <a:ext uri="{FF2B5EF4-FFF2-40B4-BE49-F238E27FC236}">
                <a16:creationId xmlns:a16="http://schemas.microsoft.com/office/drawing/2014/main" id="{EF5021AB-729F-11F7-0838-BB4924637697}"/>
              </a:ext>
            </a:extLst>
          </p:cNvPr>
          <p:cNvSpPr/>
          <p:nvPr/>
        </p:nvSpPr>
        <p:spPr>
          <a:xfrm>
            <a:off x="3438344"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scared</a:t>
            </a:r>
          </a:p>
        </p:txBody>
      </p:sp>
      <p:sp>
        <p:nvSpPr>
          <p:cNvPr id="5" name="incorrect 2">
            <a:extLst>
              <a:ext uri="{FF2B5EF4-FFF2-40B4-BE49-F238E27FC236}">
                <a16:creationId xmlns:a16="http://schemas.microsoft.com/office/drawing/2014/main" id="{C549B820-96D6-1EB1-409A-DDDF700CC382}"/>
              </a:ext>
            </a:extLst>
          </p:cNvPr>
          <p:cNvSpPr/>
          <p:nvPr/>
        </p:nvSpPr>
        <p:spPr>
          <a:xfrm>
            <a:off x="6054567"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sick</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228151" y="1504402"/>
            <a:ext cx="2518308" cy="3400768"/>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3931482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3443109"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scared</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dizzy</a:t>
            </a:r>
          </a:p>
        </p:txBody>
      </p:sp>
      <p:sp>
        <p:nvSpPr>
          <p:cNvPr id="5" name="incorrect 2">
            <a:extLst>
              <a:ext uri="{FF2B5EF4-FFF2-40B4-BE49-F238E27FC236}">
                <a16:creationId xmlns:a16="http://schemas.microsoft.com/office/drawing/2014/main" id="{C549B820-96D6-1EB1-409A-DDDF700CC382}"/>
              </a:ext>
            </a:extLst>
          </p:cNvPr>
          <p:cNvSpPr/>
          <p:nvPr/>
        </p:nvSpPr>
        <p:spPr>
          <a:xfrm>
            <a:off x="6059332" y="5041781"/>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surprised</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09838" y="1656273"/>
            <a:ext cx="3149494" cy="3161693"/>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581224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822121"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dizzy</a:t>
            </a:r>
          </a:p>
        </p:txBody>
      </p:sp>
      <p:sp>
        <p:nvSpPr>
          <p:cNvPr id="4" name="incorrect 1">
            <a:extLst>
              <a:ext uri="{FF2B5EF4-FFF2-40B4-BE49-F238E27FC236}">
                <a16:creationId xmlns:a16="http://schemas.microsoft.com/office/drawing/2014/main" id="{EF5021AB-729F-11F7-0838-BB4924637697}"/>
              </a:ext>
            </a:extLst>
          </p:cNvPr>
          <p:cNvSpPr/>
          <p:nvPr/>
        </p:nvSpPr>
        <p:spPr>
          <a:xfrm>
            <a:off x="3438344"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jealous</a:t>
            </a:r>
          </a:p>
        </p:txBody>
      </p:sp>
      <p:sp>
        <p:nvSpPr>
          <p:cNvPr id="5" name="incorrect 2">
            <a:extLst>
              <a:ext uri="{FF2B5EF4-FFF2-40B4-BE49-F238E27FC236}">
                <a16:creationId xmlns:a16="http://schemas.microsoft.com/office/drawing/2014/main" id="{C549B820-96D6-1EB1-409A-DDDF700CC382}"/>
              </a:ext>
            </a:extLst>
          </p:cNvPr>
          <p:cNvSpPr/>
          <p:nvPr/>
        </p:nvSpPr>
        <p:spPr>
          <a:xfrm>
            <a:off x="6054567"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hungry</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57883" y="1571514"/>
            <a:ext cx="2818701" cy="3234558"/>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186230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6054567"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happy</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sleepy</a:t>
            </a:r>
          </a:p>
        </p:txBody>
      </p:sp>
      <p:sp>
        <p:nvSpPr>
          <p:cNvPr id="5" name="incorrect 2">
            <a:extLst>
              <a:ext uri="{FF2B5EF4-FFF2-40B4-BE49-F238E27FC236}">
                <a16:creationId xmlns:a16="http://schemas.microsoft.com/office/drawing/2014/main" id="{C549B820-96D6-1EB1-409A-DDDF700CC382}"/>
              </a:ext>
            </a:extLst>
          </p:cNvPr>
          <p:cNvSpPr/>
          <p:nvPr/>
        </p:nvSpPr>
        <p:spPr>
          <a:xfrm>
            <a:off x="3443109"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worried</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99360" y="1499738"/>
            <a:ext cx="2501530" cy="3378111"/>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1418440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822121"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nervous</a:t>
            </a:r>
          </a:p>
        </p:txBody>
      </p:sp>
      <p:sp>
        <p:nvSpPr>
          <p:cNvPr id="4" name="incorrect 1">
            <a:extLst>
              <a:ext uri="{FF2B5EF4-FFF2-40B4-BE49-F238E27FC236}">
                <a16:creationId xmlns:a16="http://schemas.microsoft.com/office/drawing/2014/main" id="{EF5021AB-729F-11F7-0838-BB4924637697}"/>
              </a:ext>
            </a:extLst>
          </p:cNvPr>
          <p:cNvSpPr/>
          <p:nvPr/>
        </p:nvSpPr>
        <p:spPr>
          <a:xfrm>
            <a:off x="3438344"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cross</a:t>
            </a:r>
          </a:p>
        </p:txBody>
      </p:sp>
      <p:sp>
        <p:nvSpPr>
          <p:cNvPr id="5" name="incorrect 2">
            <a:extLst>
              <a:ext uri="{FF2B5EF4-FFF2-40B4-BE49-F238E27FC236}">
                <a16:creationId xmlns:a16="http://schemas.microsoft.com/office/drawing/2014/main" id="{C549B820-96D6-1EB1-409A-DDDF700CC382}"/>
              </a:ext>
            </a:extLst>
          </p:cNvPr>
          <p:cNvSpPr/>
          <p:nvPr/>
        </p:nvSpPr>
        <p:spPr>
          <a:xfrm>
            <a:off x="6054567"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excited</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57883" y="1553767"/>
            <a:ext cx="2818701" cy="3234558"/>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8340397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3443109"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sick</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happy</a:t>
            </a:r>
          </a:p>
        </p:txBody>
      </p:sp>
      <p:sp>
        <p:nvSpPr>
          <p:cNvPr id="5" name="incorrect 2">
            <a:extLst>
              <a:ext uri="{FF2B5EF4-FFF2-40B4-BE49-F238E27FC236}">
                <a16:creationId xmlns:a16="http://schemas.microsoft.com/office/drawing/2014/main" id="{C549B820-96D6-1EB1-409A-DDDF700CC382}"/>
              </a:ext>
            </a:extLst>
          </p:cNvPr>
          <p:cNvSpPr/>
          <p:nvPr/>
        </p:nvSpPr>
        <p:spPr>
          <a:xfrm>
            <a:off x="6059332" y="5041781"/>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sleepy</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876282" y="1639430"/>
            <a:ext cx="3183050" cy="3195379"/>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1048182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6054567"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upset</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bored</a:t>
            </a:r>
          </a:p>
        </p:txBody>
      </p:sp>
      <p:sp>
        <p:nvSpPr>
          <p:cNvPr id="5" name="incorrect 2">
            <a:extLst>
              <a:ext uri="{FF2B5EF4-FFF2-40B4-BE49-F238E27FC236}">
                <a16:creationId xmlns:a16="http://schemas.microsoft.com/office/drawing/2014/main" id="{C549B820-96D6-1EB1-409A-DDDF700CC382}"/>
              </a:ext>
            </a:extLst>
          </p:cNvPr>
          <p:cNvSpPr/>
          <p:nvPr/>
        </p:nvSpPr>
        <p:spPr>
          <a:xfrm>
            <a:off x="3443109"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jealous</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57883" y="1669772"/>
            <a:ext cx="2818701" cy="3038043"/>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3518144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6054567"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jealous</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scared</a:t>
            </a:r>
          </a:p>
        </p:txBody>
      </p:sp>
      <p:sp>
        <p:nvSpPr>
          <p:cNvPr id="5" name="incorrect 2">
            <a:extLst>
              <a:ext uri="{FF2B5EF4-FFF2-40B4-BE49-F238E27FC236}">
                <a16:creationId xmlns:a16="http://schemas.microsoft.com/office/drawing/2014/main" id="{C549B820-96D6-1EB1-409A-DDDF700CC382}"/>
              </a:ext>
            </a:extLst>
          </p:cNvPr>
          <p:cNvSpPr/>
          <p:nvPr/>
        </p:nvSpPr>
        <p:spPr>
          <a:xfrm>
            <a:off x="3443109"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surprised</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19369" y="1661020"/>
            <a:ext cx="3169743" cy="3182021"/>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179041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822121"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sad</a:t>
            </a:r>
          </a:p>
        </p:txBody>
      </p:sp>
      <p:sp>
        <p:nvSpPr>
          <p:cNvPr id="4" name="incorrect 1">
            <a:extLst>
              <a:ext uri="{FF2B5EF4-FFF2-40B4-BE49-F238E27FC236}">
                <a16:creationId xmlns:a16="http://schemas.microsoft.com/office/drawing/2014/main" id="{EF5021AB-729F-11F7-0838-BB4924637697}"/>
              </a:ext>
            </a:extLst>
          </p:cNvPr>
          <p:cNvSpPr/>
          <p:nvPr/>
        </p:nvSpPr>
        <p:spPr>
          <a:xfrm>
            <a:off x="3438344"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proud</a:t>
            </a:r>
          </a:p>
        </p:txBody>
      </p:sp>
      <p:sp>
        <p:nvSpPr>
          <p:cNvPr id="5" name="incorrect 2">
            <a:extLst>
              <a:ext uri="{FF2B5EF4-FFF2-40B4-BE49-F238E27FC236}">
                <a16:creationId xmlns:a16="http://schemas.microsoft.com/office/drawing/2014/main" id="{C549B820-96D6-1EB1-409A-DDDF700CC382}"/>
              </a:ext>
            </a:extLst>
          </p:cNvPr>
          <p:cNvSpPr/>
          <p:nvPr/>
        </p:nvSpPr>
        <p:spPr>
          <a:xfrm>
            <a:off x="6054567"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dizzy</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57883" y="1669772"/>
            <a:ext cx="2818701" cy="3038043"/>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3563441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822121"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cross</a:t>
            </a:r>
          </a:p>
        </p:txBody>
      </p:sp>
      <p:sp>
        <p:nvSpPr>
          <p:cNvPr id="4" name="incorrect 1">
            <a:extLst>
              <a:ext uri="{FF2B5EF4-FFF2-40B4-BE49-F238E27FC236}">
                <a16:creationId xmlns:a16="http://schemas.microsoft.com/office/drawing/2014/main" id="{EF5021AB-729F-11F7-0838-BB4924637697}"/>
              </a:ext>
            </a:extLst>
          </p:cNvPr>
          <p:cNvSpPr/>
          <p:nvPr/>
        </p:nvSpPr>
        <p:spPr>
          <a:xfrm>
            <a:off x="3438344"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worried</a:t>
            </a:r>
          </a:p>
        </p:txBody>
      </p:sp>
      <p:sp>
        <p:nvSpPr>
          <p:cNvPr id="5" name="incorrect 2">
            <a:extLst>
              <a:ext uri="{FF2B5EF4-FFF2-40B4-BE49-F238E27FC236}">
                <a16:creationId xmlns:a16="http://schemas.microsoft.com/office/drawing/2014/main" id="{C549B820-96D6-1EB1-409A-DDDF700CC382}"/>
              </a:ext>
            </a:extLst>
          </p:cNvPr>
          <p:cNvSpPr/>
          <p:nvPr/>
        </p:nvSpPr>
        <p:spPr>
          <a:xfrm>
            <a:off x="6054567"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sick</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890018" y="1677798"/>
            <a:ext cx="3236985" cy="3249523"/>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3158480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4B55-E1A2-0767-AD10-D84E0DE90BFB}"/>
              </a:ext>
            </a:extLst>
          </p:cNvPr>
          <p:cNvSpPr>
            <a:spLocks noGrp="1"/>
          </p:cNvSpPr>
          <p:nvPr>
            <p:ph type="title"/>
          </p:nvPr>
        </p:nvSpPr>
        <p:spPr/>
        <p:txBody>
          <a:bodyPr>
            <a:normAutofit fontScale="90000"/>
          </a:bodyPr>
          <a:lstStyle/>
          <a:p>
            <a:r>
              <a:rPr lang="en-GB" dirty="0"/>
              <a:t>What Am I Feeling?</a:t>
            </a:r>
          </a:p>
        </p:txBody>
      </p:sp>
      <p:sp>
        <p:nvSpPr>
          <p:cNvPr id="3" name="correct">
            <a:extLst>
              <a:ext uri="{FF2B5EF4-FFF2-40B4-BE49-F238E27FC236}">
                <a16:creationId xmlns:a16="http://schemas.microsoft.com/office/drawing/2014/main" id="{41170A10-470A-149D-5323-8A36AB01C159}"/>
              </a:ext>
            </a:extLst>
          </p:cNvPr>
          <p:cNvSpPr/>
          <p:nvPr/>
        </p:nvSpPr>
        <p:spPr>
          <a:xfrm>
            <a:off x="3443109"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worried</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excited</a:t>
            </a:r>
          </a:p>
        </p:txBody>
      </p:sp>
      <p:sp>
        <p:nvSpPr>
          <p:cNvPr id="5" name="incorrect 2">
            <a:extLst>
              <a:ext uri="{FF2B5EF4-FFF2-40B4-BE49-F238E27FC236}">
                <a16:creationId xmlns:a16="http://schemas.microsoft.com/office/drawing/2014/main" id="{C549B820-96D6-1EB1-409A-DDDF700CC382}"/>
              </a:ext>
            </a:extLst>
          </p:cNvPr>
          <p:cNvSpPr/>
          <p:nvPr/>
        </p:nvSpPr>
        <p:spPr>
          <a:xfrm>
            <a:off x="6059332" y="5041781"/>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hungry</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329051" y="1579903"/>
            <a:ext cx="2485897" cy="3357000"/>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911387" y="2739967"/>
            <a:ext cx="1400961"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Next</a:t>
            </a:r>
          </a:p>
        </p:txBody>
      </p:sp>
    </p:spTree>
    <p:extLst>
      <p:ext uri="{BB962C8B-B14F-4D97-AF65-F5344CB8AC3E}">
        <p14:creationId xmlns:p14="http://schemas.microsoft.com/office/powerpoint/2010/main" val="42532735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
            <a:extLst>
              <a:ext uri="{FF2B5EF4-FFF2-40B4-BE49-F238E27FC236}">
                <a16:creationId xmlns:a16="http://schemas.microsoft.com/office/drawing/2014/main" id="{41170A10-470A-149D-5323-8A36AB01C159}"/>
              </a:ext>
            </a:extLst>
          </p:cNvPr>
          <p:cNvSpPr/>
          <p:nvPr/>
        </p:nvSpPr>
        <p:spPr>
          <a:xfrm>
            <a:off x="3443109" y="5041782"/>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proud</a:t>
            </a:r>
          </a:p>
        </p:txBody>
      </p:sp>
      <p:sp>
        <p:nvSpPr>
          <p:cNvPr id="4" name="incorrect 1">
            <a:extLst>
              <a:ext uri="{FF2B5EF4-FFF2-40B4-BE49-F238E27FC236}">
                <a16:creationId xmlns:a16="http://schemas.microsoft.com/office/drawing/2014/main" id="{EF5021AB-729F-11F7-0838-BB4924637697}"/>
              </a:ext>
            </a:extLst>
          </p:cNvPr>
          <p:cNvSpPr/>
          <p:nvPr/>
        </p:nvSpPr>
        <p:spPr>
          <a:xfrm>
            <a:off x="826886" y="5041783"/>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upset</a:t>
            </a:r>
          </a:p>
        </p:txBody>
      </p:sp>
      <p:sp>
        <p:nvSpPr>
          <p:cNvPr id="5" name="incorrect 2">
            <a:extLst>
              <a:ext uri="{FF2B5EF4-FFF2-40B4-BE49-F238E27FC236}">
                <a16:creationId xmlns:a16="http://schemas.microsoft.com/office/drawing/2014/main" id="{C549B820-96D6-1EB1-409A-DDDF700CC382}"/>
              </a:ext>
            </a:extLst>
          </p:cNvPr>
          <p:cNvSpPr/>
          <p:nvPr/>
        </p:nvSpPr>
        <p:spPr>
          <a:xfrm>
            <a:off x="6059332" y="5041781"/>
            <a:ext cx="2257781" cy="880845"/>
          </a:xfrm>
          <a:prstGeom prst="roundRect">
            <a:avLst>
              <a:gd name="adj" fmla="val 50000"/>
            </a:avLst>
          </a:prstGeom>
          <a:solidFill>
            <a:srgbClr val="FDD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nervous</a:t>
            </a:r>
          </a:p>
        </p:txBody>
      </p:sp>
      <p:pic>
        <p:nvPicPr>
          <p:cNvPr id="7" name="Picture 6">
            <a:extLst>
              <a:ext uri="{FF2B5EF4-FFF2-40B4-BE49-F238E27FC236}">
                <a16:creationId xmlns:a16="http://schemas.microsoft.com/office/drawing/2014/main" id="{212D3525-075F-CCF6-7661-871CE0DF7D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57883" y="1619840"/>
            <a:ext cx="2818701" cy="3234558"/>
          </a:xfrm>
          <a:prstGeom prst="rect">
            <a:avLst/>
          </a:prstGeom>
        </p:spPr>
      </p:pic>
      <p:sp>
        <p:nvSpPr>
          <p:cNvPr id="8" name="Arrow: Right 7">
            <a:hlinkClick r:id="" action="ppaction://hlinkshowjump?jump=nextslide"/>
            <a:extLst>
              <a:ext uri="{FF2B5EF4-FFF2-40B4-BE49-F238E27FC236}">
                <a16:creationId xmlns:a16="http://schemas.microsoft.com/office/drawing/2014/main" id="{857E53D2-57E1-3F22-9AD8-614FA8636A1E}"/>
              </a:ext>
            </a:extLst>
          </p:cNvPr>
          <p:cNvSpPr/>
          <p:nvPr/>
        </p:nvSpPr>
        <p:spPr>
          <a:xfrm>
            <a:off x="6667501" y="2739967"/>
            <a:ext cx="1644848" cy="994306"/>
          </a:xfrm>
          <a:prstGeom prst="rightArrow">
            <a:avLst/>
          </a:prstGeom>
          <a:solidFill>
            <a:srgbClr val="6FB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Finish</a:t>
            </a:r>
          </a:p>
        </p:txBody>
      </p:sp>
      <p:sp>
        <p:nvSpPr>
          <p:cNvPr id="14" name="Title 13">
            <a:extLst>
              <a:ext uri="{FF2B5EF4-FFF2-40B4-BE49-F238E27FC236}">
                <a16:creationId xmlns:a16="http://schemas.microsoft.com/office/drawing/2014/main" id="{E805832E-4EA6-8A17-3418-0A0DD4D5F75D}"/>
              </a:ext>
            </a:extLst>
          </p:cNvPr>
          <p:cNvSpPr>
            <a:spLocks noGrp="1"/>
          </p:cNvSpPr>
          <p:nvPr>
            <p:ph type="title"/>
          </p:nvPr>
        </p:nvSpPr>
        <p:spPr/>
        <p:txBody>
          <a:bodyPr/>
          <a:lstStyle/>
          <a:p>
            <a:r>
              <a:rPr lang="en-GB" dirty="0"/>
              <a:t>What Am I Feeling?</a:t>
            </a:r>
          </a:p>
        </p:txBody>
      </p:sp>
    </p:spTree>
    <p:extLst>
      <p:ext uri="{BB962C8B-B14F-4D97-AF65-F5344CB8AC3E}">
        <p14:creationId xmlns:p14="http://schemas.microsoft.com/office/powerpoint/2010/main" val="3033640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1" presetClass="emph" presetSubtype="2" fill="hold" nodeType="withEffect">
                                  <p:stCondLst>
                                    <p:cond delay="0"/>
                                  </p:stCondLst>
                                  <p:childTnLst>
                                    <p:animClr clrSpc="rgb" dir="cw">
                                      <p:cBhvr>
                                        <p:cTn id="9" dur="1000" fill="hold"/>
                                        <p:tgtEl>
                                          <p:spTgt spid="3"/>
                                        </p:tgtEl>
                                        <p:attrNameLst>
                                          <p:attrName>fillcolor</p:attrName>
                                        </p:attrNameLst>
                                      </p:cBhvr>
                                      <p:to>
                                        <a:srgbClr val="6FBD84"/>
                                      </p:to>
                                    </p:animClr>
                                    <p:set>
                                      <p:cBhvr>
                                        <p:cTn id="10" dur="1000" fill="hold"/>
                                        <p:tgtEl>
                                          <p:spTgt spid="3"/>
                                        </p:tgtEl>
                                        <p:attrNameLst>
                                          <p:attrName>fill.type</p:attrName>
                                        </p:attrNameLst>
                                      </p:cBhvr>
                                      <p:to>
                                        <p:strVal val="solid"/>
                                      </p:to>
                                    </p:set>
                                    <p:set>
                                      <p:cBhvr>
                                        <p:cTn id="11" dur="1000" fill="hold"/>
                                        <p:tgtEl>
                                          <p:spTgt spid="3"/>
                                        </p:tgtEl>
                                        <p:attrNameLst>
                                          <p:attrName>fill.on</p:attrName>
                                        </p:attrNameLst>
                                      </p:cBhvr>
                                      <p:to>
                                        <p:strVal val="true"/>
                                      </p:to>
                                    </p:se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1" presetClass="emph" presetSubtype="2" fill="hold" grpId="1" nodeType="withEffect">
                                  <p:stCondLst>
                                    <p:cond delay="0"/>
                                  </p:stCondLst>
                                  <p:childTnLst>
                                    <p:animClr clrSpc="rgb" dir="cw">
                                      <p:cBhvr>
                                        <p:cTn id="26" dur="1000" fill="hold"/>
                                        <p:tgtEl>
                                          <p:spTgt spid="4"/>
                                        </p:tgtEl>
                                        <p:attrNameLst>
                                          <p:attrName>fillcolor</p:attrName>
                                        </p:attrNameLst>
                                      </p:cBhvr>
                                      <p:to>
                                        <a:srgbClr val="B9B8B8"/>
                                      </p:to>
                                    </p:animClr>
                                    <p:set>
                                      <p:cBhvr>
                                        <p:cTn id="27" dur="1000" fill="hold"/>
                                        <p:tgtEl>
                                          <p:spTgt spid="4"/>
                                        </p:tgtEl>
                                        <p:attrNameLst>
                                          <p:attrName>fill.type</p:attrName>
                                        </p:attrNameLst>
                                      </p:cBhvr>
                                      <p:to>
                                        <p:strVal val="solid"/>
                                      </p:to>
                                    </p:set>
                                    <p:set>
                                      <p:cBhvr>
                                        <p:cTn id="28" dur="1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32" presetClass="emph" presetSubtype="0" fill="hold" grpId="0" nodeType="clickEffect">
                                  <p:stCondLst>
                                    <p:cond delay="0"/>
                                  </p:stCondLst>
                                  <p:childTnLst>
                                    <p:animRot by="120000">
                                      <p:cBhvr>
                                        <p:cTn id="33" dur="100" fill="hold">
                                          <p:stCondLst>
                                            <p:cond delay="0"/>
                                          </p:stCondLst>
                                        </p:cTn>
                                        <p:tgtEl>
                                          <p:spTgt spid="5"/>
                                        </p:tgtEl>
                                        <p:attrNameLst>
                                          <p:attrName>r</p:attrName>
                                        </p:attrNameLst>
                                      </p:cBhvr>
                                    </p:animRot>
                                    <p:animRot by="-240000">
                                      <p:cBhvr>
                                        <p:cTn id="34" dur="200" fill="hold">
                                          <p:stCondLst>
                                            <p:cond delay="200"/>
                                          </p:stCondLst>
                                        </p:cTn>
                                        <p:tgtEl>
                                          <p:spTgt spid="5"/>
                                        </p:tgtEl>
                                        <p:attrNameLst>
                                          <p:attrName>r</p:attrName>
                                        </p:attrNameLst>
                                      </p:cBhvr>
                                    </p:animRot>
                                    <p:animRot by="240000">
                                      <p:cBhvr>
                                        <p:cTn id="35" dur="200" fill="hold">
                                          <p:stCondLst>
                                            <p:cond delay="400"/>
                                          </p:stCondLst>
                                        </p:cTn>
                                        <p:tgtEl>
                                          <p:spTgt spid="5"/>
                                        </p:tgtEl>
                                        <p:attrNameLst>
                                          <p:attrName>r</p:attrName>
                                        </p:attrNameLst>
                                      </p:cBhvr>
                                    </p:animRot>
                                    <p:animRot by="-240000">
                                      <p:cBhvr>
                                        <p:cTn id="36" dur="200" fill="hold">
                                          <p:stCondLst>
                                            <p:cond delay="600"/>
                                          </p:stCondLst>
                                        </p:cTn>
                                        <p:tgtEl>
                                          <p:spTgt spid="5"/>
                                        </p:tgtEl>
                                        <p:attrNameLst>
                                          <p:attrName>r</p:attrName>
                                        </p:attrNameLst>
                                      </p:cBhvr>
                                    </p:animRot>
                                    <p:animRot by="120000">
                                      <p:cBhvr>
                                        <p:cTn id="37" dur="200" fill="hold">
                                          <p:stCondLst>
                                            <p:cond delay="800"/>
                                          </p:stCondLst>
                                        </p:cTn>
                                        <p:tgtEl>
                                          <p:spTgt spid="5"/>
                                        </p:tgtEl>
                                        <p:attrNameLst>
                                          <p:attrName>r</p:attrName>
                                        </p:attrNameLst>
                                      </p:cBhvr>
                                    </p:animRot>
                                  </p:childTnLst>
                                </p:cTn>
                              </p:par>
                              <p:par>
                                <p:cTn id="38" presetID="1" presetClass="emph" presetSubtype="2" fill="hold" nodeType="withEffect">
                                  <p:stCondLst>
                                    <p:cond delay="0"/>
                                  </p:stCondLst>
                                  <p:childTnLst>
                                    <p:animClr clrSpc="rgb" dir="cw">
                                      <p:cBhvr>
                                        <p:cTn id="39" dur="1000" fill="hold"/>
                                        <p:tgtEl>
                                          <p:spTgt spid="5"/>
                                        </p:tgtEl>
                                        <p:attrNameLst>
                                          <p:attrName>fillcolor</p:attrName>
                                        </p:attrNameLst>
                                      </p:cBhvr>
                                      <p:to>
                                        <a:srgbClr val="B9B8B8"/>
                                      </p:to>
                                    </p:animClr>
                                    <p:set>
                                      <p:cBhvr>
                                        <p:cTn id="40" dur="1000" fill="hold"/>
                                        <p:tgtEl>
                                          <p:spTgt spid="5"/>
                                        </p:tgtEl>
                                        <p:attrNameLst>
                                          <p:attrName>fill.type</p:attrName>
                                        </p:attrNameLst>
                                      </p:cBhvr>
                                      <p:to>
                                        <p:strVal val="solid"/>
                                      </p:to>
                                    </p:set>
                                    <p:set>
                                      <p:cBhvr>
                                        <p:cTn id="41" dur="1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bldLst>
      <p:bldP spid="3" grpId="0" animBg="1"/>
      <p:bldP spid="4" grpId="0" animBg="1"/>
      <p:bldP spid="4" grpId="1" animBg="1"/>
      <p:bldP spid="5"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3B1C08F5-5315-487F-9B55-50747BA125B9}" vid="{591DCDC8-B5CB-40D9-895D-BF0BE3276CC9}"/>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3B1C08F5-5315-487F-9B55-50747BA125B9}" vid="{CC6DB3A1-B424-437D-9AB2-DB05A7DEA7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261</TotalTime>
  <Words>164</Words>
  <Application>Microsoft Office PowerPoint</Application>
  <PresentationFormat>On-screen Show (4:3)</PresentationFormat>
  <Paragraphs>82</Paragraphs>
  <Slides>20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Calibri</vt:lpstr>
      <vt:lpstr>Arial</vt:lpstr>
      <vt:lpstr>Twinkl</vt:lpstr>
      <vt:lpstr>Roboto</vt:lpstr>
      <vt:lpstr>Slide Layouts</vt:lpstr>
      <vt:lpstr>Disclaimers/Guidance</vt:lpstr>
      <vt:lpstr>PowerPoint Presentation</vt:lpstr>
      <vt:lpstr>PowerPoint Presentation</vt:lpstr>
      <vt:lpstr>Instructions</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What Am I Feeling?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Valentini Pavlidou</cp:lastModifiedBy>
  <cp:revision>16</cp:revision>
  <dcterms:created xsi:type="dcterms:W3CDTF">2023-08-15T12:19:52Z</dcterms:created>
  <dcterms:modified xsi:type="dcterms:W3CDTF">2025-10-04T11:05:10Z</dcterms:modified>
</cp:coreProperties>
</file>