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image" Target="../media/image1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Ασκήσεις και τραγούδια για τη διδασκαλία του αυλού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Β΄ Δημοτικού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7748">
            <a:off x="5652120" y="3429000"/>
            <a:ext cx="648072" cy="283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78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ΣΙ και ΛΑ Ασκήσεις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73" y="1800761"/>
            <a:ext cx="8605464" cy="27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1512168" cy="19273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36503" y="1277541"/>
            <a:ext cx="43204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/>
              <a:t>Άσκηση 2: </a:t>
            </a:r>
            <a:r>
              <a:rPr lang="el-GR" sz="2800" i="1" dirty="0"/>
              <a:t>Ροκ με ΣΙ και ΛΑ</a:t>
            </a:r>
            <a:endParaRPr lang="en-US" sz="2800" i="1" dirty="0"/>
          </a:p>
        </p:txBody>
      </p:sp>
      <p:pic>
        <p:nvPicPr>
          <p:cNvPr id="3" name="askisi_2_si_la_r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0272" y="999091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νότα: ΣΟΛ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3631"/>
            <a:ext cx="8964488" cy="273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/>
              <a:t>Ζέσταμα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85470"/>
            <a:ext cx="1656184" cy="185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51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498158"/>
            <a:ext cx="131293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/>
              <a:t>Άσκηση ΣΟΛ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47" y="884976"/>
            <a:ext cx="8915181" cy="270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35" y="3827032"/>
            <a:ext cx="8264170" cy="250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143" y="4665917"/>
            <a:ext cx="122413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Χορός </a:t>
            </a:r>
          </a:p>
          <a:p>
            <a:pPr algn="ctr"/>
            <a:r>
              <a:rPr lang="el-GR" sz="1600" dirty="0"/>
              <a:t>«</a:t>
            </a:r>
            <a:r>
              <a:rPr lang="el-GR" sz="1600" dirty="0" err="1"/>
              <a:t>Τσα</a:t>
            </a:r>
            <a:r>
              <a:rPr lang="el-GR" sz="1600" dirty="0"/>
              <a:t> </a:t>
            </a:r>
            <a:r>
              <a:rPr lang="el-GR" sz="1600" dirty="0" err="1"/>
              <a:t>τσα</a:t>
            </a:r>
            <a:r>
              <a:rPr lang="el-GR" sz="1600" dirty="0"/>
              <a:t>» με ΣΟΛ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855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ΣΙ-ΛΑ-ΣΟΛ μαζί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5" y="1196752"/>
            <a:ext cx="8959850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563888" y="5333295"/>
            <a:ext cx="2695919" cy="1300565"/>
            <a:chOff x="3563888" y="5333295"/>
            <a:chExt cx="2695919" cy="1300565"/>
          </a:xfrm>
        </p:grpSpPr>
        <p:pic>
          <p:nvPicPr>
            <p:cNvPr id="5" name="Picture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333295"/>
              <a:ext cx="1039735" cy="1300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369015"/>
              <a:ext cx="1408538" cy="126484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0914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«Τρεις ποντικοί»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980728"/>
            <a:ext cx="5605204" cy="556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85989" y="4495797"/>
            <a:ext cx="1944216" cy="1746428"/>
            <a:chOff x="0" y="0"/>
            <a:chExt cx="3360145" cy="3000566"/>
          </a:xfrm>
        </p:grpSpPr>
        <p:pic>
          <p:nvPicPr>
            <p:cNvPr id="6" name="Picture 5" descr="C:\Users\Maria\Pictures\three_mice_cheese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3360145" cy="27211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140"/>
            <p:cNvSpPr txBox="1">
              <a:spLocks noChangeArrowheads="1"/>
            </p:cNvSpPr>
            <p:nvPr/>
          </p:nvSpPr>
          <p:spPr bwMode="auto">
            <a:xfrm>
              <a:off x="0" y="2721166"/>
              <a:ext cx="3175000" cy="27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700" i="1">
                  <a:effectLst/>
                  <a:latin typeface="Calibri"/>
                  <a:ea typeface="Calibri"/>
                  <a:cs typeface="Times New Roman"/>
                </a:rPr>
                <a:t>www.rawtodesign.com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88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«Το </a:t>
            </a:r>
            <a:r>
              <a:rPr lang="el-GR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φίδιν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τζι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 </a:t>
            </a:r>
            <a:r>
              <a:rPr lang="el-GR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κατσόσιοιρος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86789"/>
            <a:ext cx="8856984" cy="330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843808" y="4941168"/>
            <a:ext cx="3949700" cy="1097280"/>
            <a:chOff x="0" y="0"/>
            <a:chExt cx="3950208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9344" cy="1097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5376" y="219456"/>
              <a:ext cx="2084832" cy="8778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5999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ΣΙ και ΣΟΛ: Ασκήσεις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3093" y="1227820"/>
            <a:ext cx="8552284" cy="3659756"/>
            <a:chOff x="548641" y="0"/>
            <a:chExt cx="8741664" cy="38039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1792" y="987552"/>
              <a:ext cx="8668512" cy="1316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641" y="2560320"/>
              <a:ext cx="8741664" cy="12435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568" y="2157984"/>
              <a:ext cx="1060704" cy="142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4400" y="0"/>
              <a:ext cx="804672" cy="14996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 Box 5630"/>
            <p:cNvSpPr txBox="1"/>
            <p:nvPr/>
          </p:nvSpPr>
          <p:spPr>
            <a:xfrm>
              <a:off x="1366648" y="2131694"/>
              <a:ext cx="352425" cy="285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100">
                  <a:effectLst/>
                  <a:ea typeface="Calibri"/>
                  <a:cs typeface="Times New Roman"/>
                </a:rPr>
                <a:t>ΣΙ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Text Box 5704"/>
            <p:cNvSpPr txBox="1"/>
            <p:nvPr/>
          </p:nvSpPr>
          <p:spPr>
            <a:xfrm>
              <a:off x="7455472" y="3518154"/>
              <a:ext cx="457200" cy="28575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100" dirty="0">
                  <a:effectLst/>
                  <a:latin typeface="Calibri"/>
                  <a:ea typeface="Calibri"/>
                  <a:cs typeface="Times New Roman"/>
                </a:rPr>
                <a:t>ΣΟΛ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27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«Κουλουράκια»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8208912" cy="31683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437112"/>
            <a:ext cx="2016224" cy="2062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7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7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75" y="914400"/>
            <a:ext cx="6361385" cy="54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57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802" y="4466202"/>
            <a:ext cx="14795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57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0280" y="914400"/>
            <a:ext cx="1251669" cy="23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2171" y="423959"/>
            <a:ext cx="20874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200" b="1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Ξύπνα μωρό!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l-G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0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7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4" y="1268760"/>
            <a:ext cx="8985971" cy="34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71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377" y="5157192"/>
            <a:ext cx="1875086" cy="14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457200"/>
            <a:ext cx="33478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l-GR" altLang="en-US" sz="2200" b="1" i="0" u="none" strike="noStrike" cap="none" normalizeH="0" baseline="0" dirty="0" err="1">
                <a:ln>
                  <a:noFill/>
                </a:ln>
                <a:solidFill>
                  <a:srgbClr val="B2284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Επεράσαμε</a:t>
            </a:r>
            <a:r>
              <a:rPr kumimoji="0" lang="el-GR" altLang="en-US" sz="2200" b="1" i="0" u="none" strike="noStrike" cap="none" normalizeH="0" baseline="0" dirty="0">
                <a:ln>
                  <a:noFill/>
                </a:ln>
                <a:solidFill>
                  <a:srgbClr val="B2284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όμορφα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2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87" y="518"/>
            <a:ext cx="8229600" cy="1052218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ραπ του αυλού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623"/>
          <p:cNvSpPr txBox="1"/>
          <p:nvPr/>
        </p:nvSpPr>
        <p:spPr>
          <a:xfrm>
            <a:off x="1639159" y="878994"/>
            <a:ext cx="5734060" cy="571690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Πιάνω τον αυλό, με το αριστερό.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Το δεξί στην κάτω θέση, χαλαρό.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Τον βάζω στο στόμα,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 «Δεν είναι μπιμπερό!»</a:t>
            </a:r>
            <a:endParaRPr lang="en-US" sz="2400" dirty="0">
              <a:solidFill>
                <a:srgbClr val="943634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latin typeface="Arial"/>
                <a:ea typeface="Calibri"/>
                <a:cs typeface="Times New Roman"/>
              </a:rPr>
              <a:t>Έχω το επιστόμιο πάντα καθαρό.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Κάθομαι καλά, κοιτάω μπροστά</a:t>
            </a:r>
            <a:r>
              <a:rPr lang="en-US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Φυσάω απαλά, </a:t>
            </a:r>
            <a:endParaRPr lang="el-GR" sz="2400" dirty="0">
              <a:solidFill>
                <a:srgbClr val="943634"/>
              </a:solidFill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«Όχι σαν μωρά!».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Κλείνω τις τρυπίτσες αεροστεγώς,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επαγγελματίας είμαι μουσικός!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614570"/>
            <a:ext cx="12763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5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νότα: ΝΤΟ΄ ψηλό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Ζέσταμα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29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948" y="420835"/>
            <a:ext cx="947700" cy="2127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998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ΛΑ και </a:t>
            </a:r>
            <a:r>
              <a:rPr lang="el-GR" dirty="0" err="1"/>
              <a:t>ΝΤΟ΄ψηλό</a:t>
            </a:r>
            <a:r>
              <a:rPr lang="el-GR" dirty="0"/>
              <a:t>: Άσκηση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16995" y="4052867"/>
            <a:ext cx="1851149" cy="2578640"/>
            <a:chOff x="6876257" y="3509475"/>
            <a:chExt cx="2068823" cy="29361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799" y="3509475"/>
              <a:ext cx="1053281" cy="2364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7" y="4422229"/>
              <a:ext cx="1015542" cy="202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55" y="1484784"/>
            <a:ext cx="8704278" cy="256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35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8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327" y="909656"/>
            <a:ext cx="6256659" cy="54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58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912149"/>
            <a:ext cx="2580827" cy="15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692" y="485434"/>
            <a:ext cx="25638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000" b="1" i="0" u="none" strike="noStrike" cap="none" normalizeH="0" baseline="0" dirty="0">
                <a:ln>
                  <a:noFill/>
                </a:ln>
                <a:solidFill>
                  <a:srgbClr val="B2284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Σάλιαγκα </a:t>
            </a:r>
            <a:r>
              <a:rPr kumimoji="0" lang="el-GR" altLang="en-US" sz="2000" b="1" i="0" u="none" strike="noStrike" cap="none" normalizeH="0" baseline="0" dirty="0" err="1">
                <a:ln>
                  <a:noFill/>
                </a:ln>
                <a:solidFill>
                  <a:srgbClr val="B2284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Μάλιαγκα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dirty="0">
                <a:ln>
                  <a:noFill/>
                </a:ln>
                <a:solidFill>
                  <a:srgbClr val="4A442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(Πανελλήνιο </a:t>
            </a:r>
            <a:r>
              <a:rPr kumimoji="0" lang="el-GR" altLang="en-US" sz="1200" b="0" i="0" u="none" strike="noStrike" cap="none" normalizeH="0" baseline="0" dirty="0" err="1">
                <a:ln>
                  <a:noFill/>
                </a:ln>
                <a:solidFill>
                  <a:srgbClr val="4A442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Παιχνιδοτράγουδο</a:t>
            </a:r>
            <a:r>
              <a:rPr kumimoji="0" lang="el-GR" altLang="en-US" sz="1200" b="0" i="0" u="none" strike="noStrike" cap="none" normalizeH="0" baseline="0" dirty="0">
                <a:ln>
                  <a:noFill/>
                </a:ln>
                <a:solidFill>
                  <a:srgbClr val="4A442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l-GR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36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0273"/>
            <a:ext cx="9144000" cy="304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νότα: ΜΙ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/>
              <a:t>Ζέσταμα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240" y="471279"/>
            <a:ext cx="1288128" cy="2207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62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1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512" y="4077072"/>
            <a:ext cx="1958975" cy="24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1632706"/>
            <a:ext cx="8208912" cy="218578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0834" y="628709"/>
            <a:ext cx="751558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4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Ο κούκος παίζει κρυφτό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66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463" y="1960921"/>
            <a:ext cx="7839075" cy="4286250"/>
            <a:chOff x="0" y="0"/>
            <a:chExt cx="7839075" cy="4286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7839075" cy="4286250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609725" y="476250"/>
              <a:ext cx="457200" cy="36195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69090" y="641000"/>
            <a:ext cx="955394" cy="140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Maria\Pictures\Music Pics\musical-flower-bar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65339"/>
            <a:ext cx="3222976" cy="12506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52463" y="836712"/>
            <a:ext cx="230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Μέλισσα</a:t>
            </a:r>
            <a:endParaRPr lang="en-US" sz="4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7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1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457" y="698325"/>
            <a:ext cx="6415088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5123" descr="shutterstock_754829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0" y="3757484"/>
            <a:ext cx="1480046" cy="22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438" y="290521"/>
            <a:ext cx="3131840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800" b="1" i="0" u="none" strike="noStrike" cap="none" normalizeH="0" baseline="0" dirty="0">
                <a:ln>
                  <a:noFill/>
                </a:ln>
                <a:solidFill>
                  <a:srgbClr val="D80E3E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Ο Λάζαρος ο δίμιτος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(Παραδοσιακό Κύπρου)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25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679" y="755694"/>
            <a:ext cx="6230392" cy="57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0555" y="370027"/>
            <a:ext cx="303313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0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Ποιος πήρε το κόκαλο;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20555" y="678444"/>
            <a:ext cx="2137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0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Doggie</a:t>
            </a:r>
            <a:r>
              <a:rPr kumimoji="0" lang="el-GR" altLang="en-US" sz="20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doggie</a:t>
            </a:r>
            <a:r>
              <a:rPr kumimoji="0" lang="el-GR" altLang="en-US" sz="20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3231" y="2736829"/>
            <a:ext cx="2125615" cy="3535027"/>
            <a:chOff x="493231" y="2736829"/>
            <a:chExt cx="2125615" cy="3535027"/>
          </a:xfrm>
        </p:grpSpPr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1" y="4146241"/>
              <a:ext cx="2125615" cy="212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ular Callout 3"/>
            <p:cNvSpPr/>
            <p:nvPr/>
          </p:nvSpPr>
          <p:spPr>
            <a:xfrm>
              <a:off x="493231" y="2736829"/>
              <a:ext cx="1463040" cy="1483995"/>
            </a:xfrm>
            <a:prstGeom prst="wedgeRoundRectCallout">
              <a:avLst>
                <a:gd name="adj1" fmla="val -957"/>
                <a:gd name="adj2" fmla="val 96921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l-GR" sz="1400">
                  <a:effectLst/>
                  <a:latin typeface="Arial"/>
                  <a:ea typeface="Calibri"/>
                  <a:cs typeface="Times New Roman"/>
                </a:rPr>
                <a:t>Μα πού είναι το κόκαλό μου;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92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20" y="1412776"/>
            <a:ext cx="8640960" cy="4536504"/>
            <a:chOff x="0" y="0"/>
            <a:chExt cx="7513503" cy="3657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38130"/>
              <a:ext cx="7513503" cy="291947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057619" y="0"/>
              <a:ext cx="5521599" cy="3601827"/>
              <a:chOff x="0" y="0"/>
              <a:chExt cx="5521599" cy="360182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708" y="1804631"/>
                <a:ext cx="649996" cy="12008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 Box 3822"/>
              <p:cNvSpPr txBox="1"/>
              <p:nvPr/>
            </p:nvSpPr>
            <p:spPr>
              <a:xfrm>
                <a:off x="3272010" y="837282"/>
                <a:ext cx="334645" cy="288925"/>
              </a:xfrm>
              <a:prstGeom prst="rect">
                <a:avLst/>
              </a:prstGeom>
              <a:solidFill>
                <a:srgbClr val="AC39CB"/>
              </a:solidFill>
              <a:ln w="63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 b="1">
                    <a:solidFill>
                      <a:srgbClr val="FFFFFF"/>
                    </a:solidFill>
                    <a:effectLst/>
                    <a:latin typeface="Arial"/>
                    <a:ea typeface="Calibri"/>
                    <a:cs typeface="Times New Roman"/>
                  </a:rPr>
                  <a:t>ΣΙ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" name="Text Box 3823"/>
              <p:cNvSpPr txBox="1"/>
              <p:nvPr/>
            </p:nvSpPr>
            <p:spPr>
              <a:xfrm>
                <a:off x="0" y="3260993"/>
                <a:ext cx="393065" cy="2889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 b="1" dirty="0">
                    <a:solidFill>
                      <a:srgbClr val="FFFFFF"/>
                    </a:solidFill>
                    <a:effectLst/>
                    <a:latin typeface="Arial"/>
                    <a:ea typeface="Calibri"/>
                    <a:cs typeface="Times New Roman"/>
                  </a:rPr>
                  <a:t>ΛΑ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5234" y="2170322"/>
                <a:ext cx="848298" cy="11457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Text Box 3827"/>
              <p:cNvSpPr txBox="1"/>
              <p:nvPr/>
            </p:nvSpPr>
            <p:spPr>
              <a:xfrm>
                <a:off x="2016087" y="3272010"/>
                <a:ext cx="489585" cy="28575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 b="1">
                    <a:effectLst/>
                    <a:latin typeface="Arial"/>
                    <a:ea typeface="Calibri"/>
                    <a:cs typeface="Times New Roman"/>
                  </a:rPr>
                  <a:t>ΣΟΛ</a:t>
                </a: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9005" y="2236424"/>
                <a:ext cx="762594" cy="12118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961" y="0"/>
                <a:ext cx="672029" cy="13991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45735" y="70955"/>
                <a:ext cx="749147" cy="13991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Text Box 3833"/>
              <p:cNvSpPr txBox="1"/>
              <p:nvPr/>
            </p:nvSpPr>
            <p:spPr>
              <a:xfrm>
                <a:off x="4054207" y="3316077"/>
                <a:ext cx="379095" cy="285750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 b="1">
                    <a:effectLst/>
                    <a:latin typeface="Arial"/>
                    <a:ea typeface="Calibri"/>
                    <a:cs typeface="Times New Roman"/>
                  </a:rPr>
                  <a:t>ΜΙ</a:t>
                </a: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</a:p>
            </p:txBody>
          </p:sp>
          <p:sp>
            <p:nvSpPr>
              <p:cNvPr id="16" name="Text Box 3835"/>
              <p:cNvSpPr txBox="1"/>
              <p:nvPr/>
            </p:nvSpPr>
            <p:spPr>
              <a:xfrm>
                <a:off x="44067" y="782198"/>
                <a:ext cx="539750" cy="285750"/>
              </a:xfrm>
              <a:prstGeom prst="rect">
                <a:avLst/>
              </a:prstGeom>
              <a:solidFill>
                <a:srgbClr val="FF0000"/>
              </a:solidFill>
              <a:ln w="63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 b="1">
                    <a:solidFill>
                      <a:srgbClr val="FFFFFF"/>
                    </a:solidFill>
                    <a:effectLst/>
                    <a:latin typeface="Arial"/>
                    <a:ea typeface="Calibri"/>
                    <a:cs typeface="Times New Roman"/>
                  </a:rPr>
                  <a:t>ΝΤΟ΄</a:t>
                </a:r>
                <a:r>
                  <a:rPr lang="en-US" sz="110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</a:p>
            </p:txBody>
          </p:sp>
        </p:grp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Όλες οι νότες που θα πρέπει να παίζεις στον αυλό στο τέλος της Β΄ τάξης: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26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Επανάληψη: ΣΙ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10" y="1946448"/>
            <a:ext cx="8866724" cy="357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Ζέσταμα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48678"/>
            <a:ext cx="861562" cy="173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zestama_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3728" y="1320106"/>
            <a:ext cx="803049" cy="8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2873"/>
          </a:xfrm>
        </p:spPr>
        <p:txBody>
          <a:bodyPr>
            <a:normAutofit/>
          </a:bodyPr>
          <a:lstStyle/>
          <a:p>
            <a:r>
              <a:rPr lang="el-GR" sz="3600" dirty="0"/>
              <a:t>Επανάληψη: ΣΙ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268759"/>
            <a:ext cx="8100204" cy="255737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568" y="3889438"/>
            <a:ext cx="7632847" cy="26464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798" y="836712"/>
            <a:ext cx="1080120" cy="338554"/>
          </a:xfrm>
          <a:prstGeom prst="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Άσκηση ΣΙ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22" y="4796525"/>
            <a:ext cx="1224136" cy="830997"/>
          </a:xfrm>
          <a:prstGeom prst="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Χορός </a:t>
            </a:r>
          </a:p>
          <a:p>
            <a:pPr algn="ctr"/>
            <a:r>
              <a:rPr lang="el-GR" sz="1600" dirty="0">
                <a:solidFill>
                  <a:schemeClr val="bg1"/>
                </a:solidFill>
              </a:rPr>
              <a:t>«</a:t>
            </a:r>
            <a:r>
              <a:rPr lang="el-GR" sz="1600" dirty="0" err="1">
                <a:solidFill>
                  <a:schemeClr val="bg1"/>
                </a:solidFill>
              </a:rPr>
              <a:t>Τσα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err="1">
                <a:solidFill>
                  <a:schemeClr val="bg1"/>
                </a:solidFill>
              </a:rPr>
              <a:t>τσα</a:t>
            </a:r>
            <a:r>
              <a:rPr lang="el-GR" sz="1600" dirty="0">
                <a:solidFill>
                  <a:schemeClr val="bg1"/>
                </a:solidFill>
              </a:rPr>
              <a:t>» με ΣΙ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askisi_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141893"/>
            <a:ext cx="864096" cy="864096"/>
          </a:xfrm>
          <a:prstGeom prst="rect">
            <a:avLst/>
          </a:prstGeom>
        </p:spPr>
      </p:pic>
      <p:pic>
        <p:nvPicPr>
          <p:cNvPr id="5" name="tsa_tsa_s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4968" y="5661198"/>
            <a:ext cx="874664" cy="8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Επανάληψη: ΛΑ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Ζέσταμα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748464" cy="26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548680"/>
            <a:ext cx="747533" cy="148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zestama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736" y="1283567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04148"/>
            <a:ext cx="8122318" cy="27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03841"/>
            <a:ext cx="8172400" cy="249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2873"/>
          </a:xfrm>
        </p:spPr>
        <p:txBody>
          <a:bodyPr>
            <a:normAutofit/>
          </a:bodyPr>
          <a:lstStyle/>
          <a:p>
            <a:r>
              <a:rPr lang="el-GR" sz="3600" dirty="0"/>
              <a:t>Επανάληψη: ΛΑ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82798" y="836712"/>
            <a:ext cx="124093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Άσκηση ΛΑ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817563"/>
            <a:ext cx="1224136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Χορός </a:t>
            </a:r>
          </a:p>
          <a:p>
            <a:pPr algn="ctr"/>
            <a:r>
              <a:rPr lang="el-GR" sz="1600" dirty="0">
                <a:solidFill>
                  <a:schemeClr val="bg1"/>
                </a:solidFill>
              </a:rPr>
              <a:t>«</a:t>
            </a:r>
            <a:r>
              <a:rPr lang="el-GR" sz="1600" dirty="0" err="1">
                <a:solidFill>
                  <a:schemeClr val="bg1"/>
                </a:solidFill>
              </a:rPr>
              <a:t>Τσα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err="1">
                <a:solidFill>
                  <a:schemeClr val="bg1"/>
                </a:solidFill>
              </a:rPr>
              <a:t>τσα</a:t>
            </a:r>
            <a:r>
              <a:rPr lang="el-GR" sz="1600" dirty="0">
                <a:solidFill>
                  <a:schemeClr val="bg1"/>
                </a:solidFill>
              </a:rPr>
              <a:t>» με ΛΑ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askisi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67744" y="573941"/>
            <a:ext cx="864096" cy="864096"/>
          </a:xfrm>
          <a:prstGeom prst="rect">
            <a:avLst/>
          </a:prstGeom>
        </p:spPr>
      </p:pic>
      <p:pic>
        <p:nvPicPr>
          <p:cNvPr id="5" name="tsa_tsa_l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8928" y="4817563"/>
            <a:ext cx="897632" cy="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689483" cy="494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582511" cy="14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ΣΙ και ΛΑ</a:t>
            </a:r>
            <a:br>
              <a:rPr lang="el-GR" dirty="0"/>
            </a:br>
            <a:r>
              <a:rPr lang="el-GR" dirty="0"/>
              <a:t>Επανάληψη: «</a:t>
            </a:r>
            <a:r>
              <a:rPr lang="el-GR" dirty="0" err="1"/>
              <a:t>Αλαϊλί</a:t>
            </a:r>
            <a:r>
              <a:rPr lang="el-GR" dirty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4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ΣΙ και ΛΑ Ασκήσεις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29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105459"/>
            <a:ext cx="1656184" cy="14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27784" y="1681644"/>
            <a:ext cx="38884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/>
              <a:t>Άσκηση 1</a:t>
            </a:r>
            <a:r>
              <a:rPr lang="en-US" sz="2800" dirty="0"/>
              <a:t>: </a:t>
            </a:r>
            <a:r>
              <a:rPr lang="el-GR" sz="2800" i="1" dirty="0"/>
              <a:t>ΣΙ και ΛΑ μαζί</a:t>
            </a:r>
            <a:endParaRPr lang="en-US" sz="2800" i="1" dirty="0"/>
          </a:p>
        </p:txBody>
      </p:sp>
      <p:pic>
        <p:nvPicPr>
          <p:cNvPr id="3" name="askisi_1_si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1638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254</Words>
  <Application>Microsoft Office PowerPoint</Application>
  <PresentationFormat>On-screen Show (4:3)</PresentationFormat>
  <Paragraphs>67</Paragraphs>
  <Slides>27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Θέμα του Office</vt:lpstr>
      <vt:lpstr>Ασκήσεις και τραγούδια για τη διδασκαλία του αυλού</vt:lpstr>
      <vt:lpstr>Το ραπ του αυλού</vt:lpstr>
      <vt:lpstr>Όλες οι νότες που θα πρέπει να παίζεις στον αυλό στο τέλος της Β΄ τάξης:</vt:lpstr>
      <vt:lpstr>Επανάληψη: ΣΙ </vt:lpstr>
      <vt:lpstr>Επανάληψη: ΣΙ</vt:lpstr>
      <vt:lpstr>Επανάληψη: ΛΑ </vt:lpstr>
      <vt:lpstr>Επανάληψη: ΛΑ</vt:lpstr>
      <vt:lpstr>ΣΙ και ΛΑ Επανάληψη: «Αλαϊλί»</vt:lpstr>
      <vt:lpstr>ΣΙ και ΛΑ Ασκήσεις</vt:lpstr>
      <vt:lpstr>ΣΙ και ΛΑ Ασκήσεις</vt:lpstr>
      <vt:lpstr>Νέα νότα: ΣΟΛ</vt:lpstr>
      <vt:lpstr>PowerPoint Presentation</vt:lpstr>
      <vt:lpstr>ΣΙ-ΛΑ-ΣΟΛ μαζί</vt:lpstr>
      <vt:lpstr>«Τρεις ποντικοί»</vt:lpstr>
      <vt:lpstr>«Το φίδιν τζι ο κατσόσιοιρος»</vt:lpstr>
      <vt:lpstr>ΣΙ και ΣΟΛ: Ασκήσεις</vt:lpstr>
      <vt:lpstr>«Κουλουράκια»</vt:lpstr>
      <vt:lpstr>PowerPoint Presentation</vt:lpstr>
      <vt:lpstr>PowerPoint Presentation</vt:lpstr>
      <vt:lpstr>Νέα νότα: ΝΤΟ΄ ψηλό</vt:lpstr>
      <vt:lpstr>ΛΑ και ΝΤΟ΄ψηλό: Άσκηση</vt:lpstr>
      <vt:lpstr>PowerPoint Presentation</vt:lpstr>
      <vt:lpstr>Νέα νότα: ΜΙ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Ασκήσεις και τραγούδια για τη διδασκαλία του αυλού</dc:title>
  <dc:creator>Maria</dc:creator>
  <cp:lastModifiedBy>Μάρκος Κουνές</cp:lastModifiedBy>
  <cp:revision>32</cp:revision>
  <dcterms:created xsi:type="dcterms:W3CDTF">2014-06-12T14:37:25Z</dcterms:created>
  <dcterms:modified xsi:type="dcterms:W3CDTF">2020-03-24T10:38:29Z</dcterms:modified>
</cp:coreProperties>
</file>